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23"/>
  </p:notesMasterIdLst>
  <p:sldIdLst>
    <p:sldId id="462" r:id="rId7"/>
    <p:sldId id="452" r:id="rId8"/>
    <p:sldId id="666" r:id="rId9"/>
    <p:sldId id="541" r:id="rId10"/>
    <p:sldId id="1504" r:id="rId11"/>
    <p:sldId id="780" r:id="rId12"/>
    <p:sldId id="779" r:id="rId13"/>
    <p:sldId id="770" r:id="rId14"/>
    <p:sldId id="436" r:id="rId15"/>
    <p:sldId id="775" r:id="rId16"/>
    <p:sldId id="776" r:id="rId17"/>
    <p:sldId id="767" r:id="rId18"/>
    <p:sldId id="777" r:id="rId19"/>
    <p:sldId id="778" r:id="rId20"/>
    <p:sldId id="766" r:id="rId21"/>
    <p:sldId id="4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C671F5-19AD-48A2-B40A-6B6E5A281214}" v="2" dt="2020-09-24T09:30:34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Maina" userId="97052824-afcf-4f5e-a547-11783fe8b4e9" providerId="ADAL" clId="{B5C671F5-19AD-48A2-B40A-6B6E5A281214}"/>
    <pc:docChg chg="delSld">
      <pc:chgData name="Lucy Maina" userId="97052824-afcf-4f5e-a547-11783fe8b4e9" providerId="ADAL" clId="{B5C671F5-19AD-48A2-B40A-6B6E5A281214}" dt="2020-09-24T09:29:38.775" v="0" actId="2696"/>
      <pc:docMkLst>
        <pc:docMk/>
      </pc:docMkLst>
      <pc:sldChg chg="del">
        <pc:chgData name="Lucy Maina" userId="97052824-afcf-4f5e-a547-11783fe8b4e9" providerId="ADAL" clId="{B5C671F5-19AD-48A2-B40A-6B6E5A281214}" dt="2020-09-24T09:29:38.775" v="0" actId="2696"/>
        <pc:sldMkLst>
          <pc:docMk/>
          <pc:sldMk cId="0" sldId="768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6CFB7-57C4-474D-BD3B-DA7F94C604C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1F8F8-CF1A-4F58-8F8C-D1A8795AD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6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987" y="4995588"/>
            <a:ext cx="5972836" cy="246221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42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C59AF-249A-8D42-8ACA-21441AF76C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8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7000" y="582613"/>
            <a:ext cx="7272338" cy="4090987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987" y="4995586"/>
            <a:ext cx="5972836" cy="246221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b="0" dirty="0">
              <a:effectLst/>
            </a:endParaRPr>
          </a:p>
          <a:p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95E1F-0E16-9041-B7F2-F780B1DFE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06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06B54-8024-488D-8DF8-D8703EE31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594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b="0" dirty="0">
              <a:effectLst/>
            </a:endParaRPr>
          </a:p>
          <a:p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95E1F-0E16-9041-B7F2-F780B1DFE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515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7000" y="582613"/>
            <a:ext cx="7272338" cy="4090987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987" y="4995586"/>
            <a:ext cx="5972836" cy="246221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9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C90EB-9782-4916-8EC9-C59659835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12F4-909E-4B26-9120-FAF4EA524139}" type="datetimeFigureOut">
              <a:rPr lang="en-GB"/>
              <a:pPr>
                <a:defRPr/>
              </a:pPr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D417A-E199-4A74-A761-8A95AEF7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D3BFC-077F-4E0D-BB80-2F722892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8E0B-A4B8-4CAE-A2FC-CD28DE8252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363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9369C-A628-4802-87E0-E3633E912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66AE-801E-4562-B4DF-1E38F8692903}" type="datetimeFigureOut">
              <a:rPr lang="en-GB"/>
              <a:pPr>
                <a:defRPr/>
              </a:pPr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F3069-0FBD-46D8-A10D-83622BDB2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C92A-A613-4EB1-84DC-46A85661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D8EE2-B2DF-4661-AD6D-52C48316A7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605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D2137-295B-4DCB-84D5-E91DAF04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FF30-97DD-4500-AA58-3FFFF46BAD4A}" type="datetimeFigureOut">
              <a:rPr lang="en-GB"/>
              <a:pPr>
                <a:defRPr/>
              </a:pPr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E92CA-DE8C-4F21-BB6D-459DC33F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90592-6EE2-4859-A750-3D853389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FA5A9-07B9-4B74-A6AA-B4D67740FD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2125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61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8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1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93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8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80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7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7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66B8B-38A1-460D-9DEB-77A5C81B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9FBB-4CA1-479E-B4DA-CA7D41D3F592}" type="datetimeFigureOut">
              <a:rPr lang="en-GB"/>
              <a:pPr>
                <a:defRPr/>
              </a:pPr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B0888-8DF2-40F1-9F99-D1FD06F4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1CB91-1CB9-4610-A2F7-74190134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033EB-FB12-4457-8ECB-4B16BF0C4B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4047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24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96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8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77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15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62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85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37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29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3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062D1-E95E-4747-BFC7-6BDA50E7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7295-2E5B-48DF-A312-7158BAB13828}" type="datetimeFigureOut">
              <a:rPr lang="en-GB"/>
              <a:pPr>
                <a:defRPr/>
              </a:pPr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AAE9-744F-4F68-A5E4-9559BAB5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6F711-CF68-40D9-AA6C-4FD75649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C6F0-F5BC-4A1B-87A8-65BA41B6C5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0366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20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78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02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4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9B5045-0A43-4DF7-BAD7-C54B5E43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CB657-FC40-45CD-A26A-A37CF117C0E2}" type="datetimeFigureOut">
              <a:rPr lang="en-GB"/>
              <a:pPr>
                <a:defRPr/>
              </a:pPr>
              <a:t>14/10/2020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5654ED-467D-492F-BFBC-0DF89E87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62C68D-CD49-452B-8456-1B5F8BE6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E34A-19D5-497A-8DBE-0FDE74ED55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528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E51CB7-F36D-468A-A8FD-D65D9ADD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C3295-A77E-4A49-88C8-ECA45B2E9550}" type="datetimeFigureOut">
              <a:rPr lang="en-GB"/>
              <a:pPr>
                <a:defRPr/>
              </a:pPr>
              <a:t>14/10/2020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E11933-25B0-4F76-AA89-F8F74606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C621AB-3B4A-4D25-BF6F-D7BEC70E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3C77-B9F8-45C5-95AA-57925DBE31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622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8841FE-F083-4CCC-9C75-8B76D6FE3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4D09-853A-4E2D-95D6-537E04C7DFE1}" type="datetimeFigureOut">
              <a:rPr lang="en-GB"/>
              <a:pPr>
                <a:defRPr/>
              </a:pPr>
              <a:t>14/10/2020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9F2ACF-431C-414B-99D6-57E738C6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B8CC29-8C76-4687-B1F2-EF386F12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F7EED-987A-4CCB-9A65-14C782963A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96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ACE481-CD25-4BB0-AE2F-439AC516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61469-48D2-4DA4-9443-1A0D2E73A4AD}" type="datetimeFigureOut">
              <a:rPr lang="en-GB"/>
              <a:pPr>
                <a:defRPr/>
              </a:pPr>
              <a:t>14/10/2020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3F7D9B3-8B43-4780-A88E-0E8091EB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F274C1-737A-457D-9D9E-A291C33A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1A310-7866-4FA0-A7C8-3978BB8A1D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630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C95509-E526-4FE5-9830-D893A0D6E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4C51-A1B9-4115-AC36-D5EF7A1B9519}" type="datetimeFigureOut">
              <a:rPr lang="en-GB"/>
              <a:pPr>
                <a:defRPr/>
              </a:pPr>
              <a:t>14/10/2020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6B00DD-FE33-4BC8-AC6D-763CC18E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C5A3DD-09CB-4F68-A84C-89F18B5E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A335-1071-4026-B69B-EE3B0CD048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414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2B0297-5F6A-40A5-BE1A-F11EDEDA1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A2F1-1017-4DDA-9253-19B328ED9CBE}" type="datetimeFigureOut">
              <a:rPr lang="en-GB"/>
              <a:pPr>
                <a:defRPr/>
              </a:pPr>
              <a:t>14/10/2020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18D451-5C6B-4BC3-8E6C-9B5ACCDF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0EB72D-87F8-4DE3-94FC-3442D665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CB89-7966-421D-8E17-4D50FF3B87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143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C03CFAA-2857-443A-8AD9-991DBAE35C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AA84F6D-A387-44B0-8762-881B5682DF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9845-1B80-4C52-B4EA-99A449704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28DC37-4945-42F2-A531-A2C58DF0C9D7}" type="datetimeFigureOut">
              <a:rPr lang="en-GB"/>
              <a:pPr>
                <a:defRPr/>
              </a:pPr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D4D9F-1F77-4F1D-AC29-DDBE5F76D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B26BB-2326-4FF6-AA27-13C868CA3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F534EC-4766-4035-82B4-443EE5EC5E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874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2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1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5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49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1.png"/><Relationship Id="rId5" Type="http://schemas.openxmlformats.org/officeDocument/2006/relationships/tags" Target="../tags/tag52.xml"/><Relationship Id="rId10" Type="http://schemas.openxmlformats.org/officeDocument/2006/relationships/image" Target="../media/image30.png"/><Relationship Id="rId4" Type="http://schemas.openxmlformats.org/officeDocument/2006/relationships/tags" Target="../tags/tag51.xml"/><Relationship Id="rId9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jp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0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tags" Target="../tags/tag6.xml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image" Target="../media/image4.emf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4.e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9.xml"/><Relationship Id="rId7" Type="http://schemas.openxmlformats.org/officeDocument/2006/relationships/oleObject" Target="../embeddings/oleObject4.bin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3.png"/><Relationship Id="rId4" Type="http://schemas.openxmlformats.org/officeDocument/2006/relationships/tags" Target="../tags/tag10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24.emf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oleObject" Target="../embeddings/oleObject5.bin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2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2.xml"/><Relationship Id="rId10" Type="http://schemas.openxmlformats.org/officeDocument/2006/relationships/image" Target="../media/image26.png"/><Relationship Id="rId4" Type="http://schemas.openxmlformats.org/officeDocument/2006/relationships/tags" Target="../tags/tag21.xml"/><Relationship Id="rId9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7.vml"/><Relationship Id="rId6" Type="http://schemas.openxmlformats.org/officeDocument/2006/relationships/tags" Target="../tags/tag36.xml"/><Relationship Id="rId11" Type="http://schemas.openxmlformats.org/officeDocument/2006/relationships/image" Target="../media/image24.emf"/><Relationship Id="rId5" Type="http://schemas.openxmlformats.org/officeDocument/2006/relationships/tags" Target="../tags/tag35.xml"/><Relationship Id="rId10" Type="http://schemas.openxmlformats.org/officeDocument/2006/relationships/oleObject" Target="../embeddings/oleObject7.bin"/><Relationship Id="rId4" Type="http://schemas.openxmlformats.org/officeDocument/2006/relationships/tags" Target="../tags/tag34.xml"/><Relationship Id="rId9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B04668-EF9C-4D02-9B11-B5CE9621D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4624043" cy="11133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16AE2A-EB02-4C36-8442-EB5BF71C3461}"/>
              </a:ext>
            </a:extLst>
          </p:cNvPr>
          <p:cNvSpPr/>
          <p:nvPr/>
        </p:nvSpPr>
        <p:spPr>
          <a:xfrm>
            <a:off x="3048" y="2182788"/>
            <a:ext cx="46240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KENYA NUTRITION SCORECARD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13BF4-E202-4D59-B9D6-5A154085FA0B}"/>
              </a:ext>
            </a:extLst>
          </p:cNvPr>
          <p:cNvSpPr/>
          <p:nvPr/>
        </p:nvSpPr>
        <p:spPr>
          <a:xfrm>
            <a:off x="5176468" y="5932686"/>
            <a:ext cx="67737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Kenya Nutritionn Information Technical Working Group (NITWG)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F37EB-5283-4240-8BE6-6B014B314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45" y="3429000"/>
            <a:ext cx="2166557" cy="21772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F4CCFD-CC22-40D9-A315-54B66E4B4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589" y="1284221"/>
            <a:ext cx="6573051" cy="45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15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9266" y="106306"/>
            <a:ext cx="11189113" cy="58308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The Kenyan  Nutrition scorecard  indicators</a:t>
            </a:r>
            <a:endParaRPr kumimoji="0" lang="fr-CH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Arial" charset="0"/>
              <a:cs typeface="Cambria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6638ADD-BD6F-4173-A2AE-59D81DF92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20" y="821906"/>
            <a:ext cx="8645121" cy="3720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cs typeface="Arial" panose="020B0604020202020204" pitchFamily="34" charset="0"/>
              </a:rPr>
              <a:t>Sub National Categories and Indicators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06F06C4-FBC5-4B5D-BEC0-622F828EAECC}"/>
              </a:ext>
            </a:extLst>
          </p:cNvPr>
          <p:cNvGrpSpPr/>
          <p:nvPr/>
        </p:nvGrpSpPr>
        <p:grpSpPr>
          <a:xfrm>
            <a:off x="629266" y="1520643"/>
            <a:ext cx="10641794" cy="5170862"/>
            <a:chOff x="634430" y="1733073"/>
            <a:chExt cx="10613366" cy="445860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7723AE1-B7F5-4304-AEAD-D9BC605CEDE1}"/>
                </a:ext>
              </a:extLst>
            </p:cNvPr>
            <p:cNvGrpSpPr/>
            <p:nvPr/>
          </p:nvGrpSpPr>
          <p:grpSpPr>
            <a:xfrm>
              <a:off x="634430" y="1755113"/>
              <a:ext cx="3209113" cy="4153932"/>
              <a:chOff x="634430" y="1755113"/>
              <a:chExt cx="3209113" cy="4153932"/>
            </a:xfrm>
          </p:grpSpPr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C71FDCA3-B077-4288-8C0B-FF06AA147E23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661312" y="1755113"/>
                <a:ext cx="3182231" cy="700916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0"/>
                  <a:gd name="connsiteX1" fmla="*/ 1749399 w 1828800"/>
                  <a:gd name="connsiteY1" fmla="*/ 1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1 h 914402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43664"/>
                  <a:gd name="connsiteY0" fmla="*/ 0 h 914402"/>
                  <a:gd name="connsiteX1" fmla="*/ 1843664 w 1843664"/>
                  <a:gd name="connsiteY1" fmla="*/ 0 h 914402"/>
                  <a:gd name="connsiteX2" fmla="*/ 1828800 w 1843664"/>
                  <a:gd name="connsiteY2" fmla="*/ 457200 h 914402"/>
                  <a:gd name="connsiteX3" fmla="*/ 1676501 w 1843664"/>
                  <a:gd name="connsiteY3" fmla="*/ 914402 h 914402"/>
                  <a:gd name="connsiteX4" fmla="*/ 0 w 1843664"/>
                  <a:gd name="connsiteY4" fmla="*/ 914400 h 914402"/>
                  <a:gd name="connsiteX5" fmla="*/ 0 w 1843664"/>
                  <a:gd name="connsiteY5" fmla="*/ 457202 h 914402"/>
                  <a:gd name="connsiteX0" fmla="*/ 0 w 1843664"/>
                  <a:gd name="connsiteY0" fmla="*/ 0 h 914402"/>
                  <a:gd name="connsiteX1" fmla="*/ 1843664 w 1843664"/>
                  <a:gd name="connsiteY1" fmla="*/ 0 h 914402"/>
                  <a:gd name="connsiteX2" fmla="*/ 1828800 w 1843664"/>
                  <a:gd name="connsiteY2" fmla="*/ 457200 h 914402"/>
                  <a:gd name="connsiteX3" fmla="*/ 1843663 w 1843664"/>
                  <a:gd name="connsiteY3" fmla="*/ 914402 h 914402"/>
                  <a:gd name="connsiteX4" fmla="*/ 0 w 1843664"/>
                  <a:gd name="connsiteY4" fmla="*/ 914400 h 914402"/>
                  <a:gd name="connsiteX5" fmla="*/ 0 w 1843664"/>
                  <a:gd name="connsiteY5" fmla="*/ 457202 h 914402"/>
                  <a:gd name="connsiteX0" fmla="*/ 0 w 1843664"/>
                  <a:gd name="connsiteY0" fmla="*/ 0 h 914402"/>
                  <a:gd name="connsiteX1" fmla="*/ 1843664 w 1843664"/>
                  <a:gd name="connsiteY1" fmla="*/ 0 h 914402"/>
                  <a:gd name="connsiteX2" fmla="*/ 1828800 w 1843664"/>
                  <a:gd name="connsiteY2" fmla="*/ 457200 h 914402"/>
                  <a:gd name="connsiteX3" fmla="*/ 1843663 w 1843664"/>
                  <a:gd name="connsiteY3" fmla="*/ 914402 h 914402"/>
                  <a:gd name="connsiteX4" fmla="*/ 0 w 1843664"/>
                  <a:gd name="connsiteY4" fmla="*/ 914400 h 914402"/>
                  <a:gd name="connsiteX5" fmla="*/ 0 w 1843664"/>
                  <a:gd name="connsiteY5" fmla="*/ 457202 h 914402"/>
                  <a:gd name="connsiteX0" fmla="*/ 0 w 1843663"/>
                  <a:gd name="connsiteY0" fmla="*/ 0 h 914402"/>
                  <a:gd name="connsiteX1" fmla="*/ 1757695 w 1843663"/>
                  <a:gd name="connsiteY1" fmla="*/ 0 h 914402"/>
                  <a:gd name="connsiteX2" fmla="*/ 1828800 w 1843663"/>
                  <a:gd name="connsiteY2" fmla="*/ 457200 h 914402"/>
                  <a:gd name="connsiteX3" fmla="*/ 1843663 w 1843663"/>
                  <a:gd name="connsiteY3" fmla="*/ 914402 h 914402"/>
                  <a:gd name="connsiteX4" fmla="*/ 0 w 1843663"/>
                  <a:gd name="connsiteY4" fmla="*/ 914400 h 914402"/>
                  <a:gd name="connsiteX5" fmla="*/ 0 w 1843663"/>
                  <a:gd name="connsiteY5" fmla="*/ 457202 h 914402"/>
                  <a:gd name="connsiteX0" fmla="*/ 0 w 1828800"/>
                  <a:gd name="connsiteY0" fmla="*/ 0 h 914402"/>
                  <a:gd name="connsiteX1" fmla="*/ 1757695 w 1828800"/>
                  <a:gd name="connsiteY1" fmla="*/ 0 h 914402"/>
                  <a:gd name="connsiteX2" fmla="*/ 1828800 w 1828800"/>
                  <a:gd name="connsiteY2" fmla="*/ 457200 h 914402"/>
                  <a:gd name="connsiteX3" fmla="*/ 1757695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2">
                    <a:moveTo>
                      <a:pt x="0" y="0"/>
                    </a:moveTo>
                    <a:lnTo>
                      <a:pt x="1757695" y="0"/>
                    </a:lnTo>
                    <a:lnTo>
                      <a:pt x="1828800" y="457200"/>
                    </a:lnTo>
                    <a:lnTo>
                      <a:pt x="1757695" y="914402"/>
                    </a:lnTo>
                    <a:lnTo>
                      <a:pt x="0" y="914400"/>
                    </a:lnTo>
                    <a:lnTo>
                      <a:pt x="0" y="457202"/>
                    </a:lnTo>
                    <a:close/>
                  </a:path>
                </a:pathLst>
              </a:custGeom>
              <a:solidFill>
                <a:schemeClr val="tx1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70613" tIns="70613" rIns="70613" bIns="70613" anchor="ctr">
                <a:noAutofit/>
              </a:bodyPr>
              <a:lstStyle/>
              <a:p>
                <a:pPr marL="0" marR="0" lvl="0" indent="0" algn="l" defTabSz="87988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6" name="TextBox 4">
                <a:extLst>
                  <a:ext uri="{FF2B5EF4-FFF2-40B4-BE49-F238E27FC236}">
                    <a16:creationId xmlns:a16="http://schemas.microsoft.com/office/drawing/2014/main" id="{A2D1515E-9ECA-455A-9905-2E074E61A72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61311" y="1761021"/>
                <a:ext cx="3167888" cy="849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6125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Maternal, Infant, Young Child, older children and Adolescent nutrition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35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57" name="Rectangle 37">
                <a:extLst>
                  <a:ext uri="{FF2B5EF4-FFF2-40B4-BE49-F238E27FC236}">
                    <a16:creationId xmlns:a16="http://schemas.microsoft.com/office/drawing/2014/main" id="{82BBB8F9-D6EE-4341-ABBA-98B7DA10A7A5}"/>
                  </a:ext>
                </a:extLst>
              </p:cNvPr>
              <p:cNvSpPr txBox="1"/>
              <p:nvPr/>
            </p:nvSpPr>
            <p:spPr>
              <a:xfrm>
                <a:off x="634430" y="2862461"/>
                <a:ext cx="3121368" cy="30465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895350">
                  <a:buFontTx/>
                  <a:buNone/>
                  <a:defRPr sz="1600">
                    <a:latin typeface="+mn-lt"/>
                  </a:defRPr>
                </a:lvl1pPr>
                <a:lvl2pPr marL="193675" indent="-192088" defTabSz="895350">
                  <a:defRPr sz="1600">
                    <a:latin typeface="+mn-lt"/>
                  </a:defRPr>
                </a:lvl2pPr>
                <a:lvl3pPr marL="457200" indent="-261938" defTabSz="895350">
                  <a:buSzPct val="120000"/>
                  <a:buChar char="–"/>
                  <a:defRPr sz="1600">
                    <a:latin typeface="+mn-lt"/>
                  </a:defRPr>
                </a:lvl3pPr>
                <a:lvl4pPr marL="614363" indent="-155575" defTabSz="895350">
                  <a:buSzPct val="120000"/>
                  <a:buChar char="▫"/>
                  <a:defRPr sz="1600">
                    <a:latin typeface="+mn-lt"/>
                  </a:defRPr>
                </a:lvl4pPr>
                <a:lvl5pPr marL="746125" indent="-130175" defTabSz="895350">
                  <a:buSzPct val="89000"/>
                  <a:buChar char="-"/>
                  <a:defRPr sz="1600">
                    <a:latin typeface="+mn-lt"/>
                  </a:defRPr>
                </a:lvl5pPr>
                <a:lvl6pPr marL="12033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6pPr>
                <a:lvl7pPr marL="16605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7pPr>
                <a:lvl8pPr marL="21177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8pPr>
                <a:lvl9pPr marL="25749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9pPr>
              </a:lstStyle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93675" marR="0" lvl="1" indent="-192088" algn="l" defTabSz="895350" rtl="0" eaLnBrk="1" fontAlgn="t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Under 5 who are attending CWC for growth monitoring for the first time during the calendar year</a:t>
                </a:r>
              </a:p>
              <a:p>
                <a:pPr marL="193675" marR="0" lvl="1" indent="-192088" algn="l" defTabSz="895350" rtl="0" eaLnBrk="1" fontAlgn="t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93675" marR="0" lvl="1" indent="-192088" algn="l" defTabSz="895350" rtl="0" eaLnBrk="1" fontAlgn="t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Proportion of new ANC clients with HB &lt; 11g/dl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93675" marR="0" lvl="1" indent="-192088" algn="l" defTabSz="895350" rtl="0" eaLnBrk="1" fontAlgn="t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93675" marR="0" lvl="1" indent="-192088" algn="l" defTabSz="895350" rtl="0" eaLnBrk="1" fontAlgn="t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93675" marR="0" lvl="1" indent="-192088" algn="l" defTabSz="895350" rtl="0" eaLnBrk="1" fontAlgn="t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93675" marR="0" lvl="1" indent="-192088" algn="l" defTabSz="895350" rtl="0" eaLnBrk="1" fontAlgn="t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D4F52C5-EA24-4E03-9D94-30102DDD51BB}"/>
                </a:ext>
              </a:extLst>
            </p:cNvPr>
            <p:cNvGrpSpPr/>
            <p:nvPr/>
          </p:nvGrpSpPr>
          <p:grpSpPr>
            <a:xfrm>
              <a:off x="4241435" y="1755113"/>
              <a:ext cx="3161656" cy="4207008"/>
              <a:chOff x="4241435" y="1755113"/>
              <a:chExt cx="3161656" cy="4207008"/>
            </a:xfrm>
          </p:grpSpPr>
          <p:sp>
            <p:nvSpPr>
              <p:cNvPr id="51" name="Rectangle 25">
                <a:extLst>
                  <a:ext uri="{FF2B5EF4-FFF2-40B4-BE49-F238E27FC236}">
                    <a16:creationId xmlns:a16="http://schemas.microsoft.com/office/drawing/2014/main" id="{F910B909-65B2-409D-8823-FAB77249B90F}"/>
                  </a:ext>
                </a:extLst>
              </p:cNvPr>
              <p:cNvSpPr txBox="1"/>
              <p:nvPr/>
            </p:nvSpPr>
            <p:spPr>
              <a:xfrm>
                <a:off x="4241435" y="2862461"/>
                <a:ext cx="3095948" cy="30996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895350">
                  <a:buFontTx/>
                  <a:buNone/>
                  <a:defRPr sz="1600">
                    <a:latin typeface="+mn-lt"/>
                  </a:defRPr>
                </a:lvl1pPr>
                <a:lvl2pPr marL="193675" indent="-192088" defTabSz="895350">
                  <a:defRPr sz="1600">
                    <a:latin typeface="+mn-lt"/>
                  </a:defRPr>
                </a:lvl2pPr>
                <a:lvl3pPr marL="457200" indent="-261938" defTabSz="895350">
                  <a:buSzPct val="120000"/>
                  <a:buChar char="–"/>
                  <a:defRPr sz="1600">
                    <a:latin typeface="+mn-lt"/>
                  </a:defRPr>
                </a:lvl3pPr>
                <a:lvl4pPr marL="614363" indent="-155575" defTabSz="895350">
                  <a:buSzPct val="120000"/>
                  <a:buChar char="▫"/>
                  <a:defRPr sz="1600">
                    <a:latin typeface="+mn-lt"/>
                  </a:defRPr>
                </a:lvl4pPr>
                <a:lvl5pPr marL="746125" indent="-130175" defTabSz="895350">
                  <a:buSzPct val="89000"/>
                  <a:buChar char="-"/>
                  <a:defRPr sz="1600">
                    <a:latin typeface="+mn-lt"/>
                  </a:defRPr>
                </a:lvl5pPr>
                <a:lvl6pPr marL="12033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6pPr>
                <a:lvl7pPr marL="16605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7pPr>
                <a:lvl8pPr marL="21177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8pPr>
                <a:lvl9pPr marL="25749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9pPr>
              </a:lstStyle>
              <a:p>
                <a:pPr marL="287337" marR="0" lvl="1" indent="-285750" algn="l" defTabSz="895350" rtl="0" eaLnBrk="1" fontAlgn="t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Under 5 discharges from SFP who have defaulted</a:t>
                </a:r>
              </a:p>
              <a:p>
                <a:pPr marL="1587" marR="0" lvl="1" indent="0" algn="l" defTabSz="895350" rtl="0" eaLnBrk="1" fontAlgn="t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97607" marR="0" lvl="1" indent="-195987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Under 5 discharges from OTP who have defaulted</a:t>
                </a:r>
              </a:p>
              <a:p>
                <a:pPr marL="197607" marR="0" lvl="1" indent="-195987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Health facilities reporting ALOS more than 2 months for OTP</a:t>
                </a: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97607" marR="0" lvl="1" indent="-195987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Under 5 discharges from therapeutic feeding program  cured        </a:t>
                </a: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</a:p>
              <a:p>
                <a:pPr marL="197607" marR="0" lvl="1" indent="-195987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8">
                <a:extLst>
                  <a:ext uri="{FF2B5EF4-FFF2-40B4-BE49-F238E27FC236}">
                    <a16:creationId xmlns:a16="http://schemas.microsoft.com/office/drawing/2014/main" id="{3CBB85BA-FE1F-4922-81D3-5B148E150D0D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4308646" y="1755113"/>
                <a:ext cx="3094445" cy="700916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0"/>
                  <a:gd name="connsiteX1" fmla="*/ 1749399 w 1828800"/>
                  <a:gd name="connsiteY1" fmla="*/ 1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1 h 914402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7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7 w 1828800"/>
                  <a:gd name="connsiteY1" fmla="*/ 0 h 914402"/>
                  <a:gd name="connsiteX2" fmla="*/ 1828800 w 1828800"/>
                  <a:gd name="connsiteY2" fmla="*/ 457200 h 914402"/>
                  <a:gd name="connsiteX3" fmla="*/ 1710267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7 w 1828800"/>
                  <a:gd name="connsiteY1" fmla="*/ 0 h 914402"/>
                  <a:gd name="connsiteX2" fmla="*/ 1828800 w 1828800"/>
                  <a:gd name="connsiteY2" fmla="*/ 457200 h 914402"/>
                  <a:gd name="connsiteX3" fmla="*/ 1710267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710267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2">
                    <a:moveTo>
                      <a:pt x="0" y="0"/>
                    </a:moveTo>
                    <a:lnTo>
                      <a:pt x="1742831" y="0"/>
                    </a:lnTo>
                    <a:lnTo>
                      <a:pt x="1828800" y="457200"/>
                    </a:lnTo>
                    <a:lnTo>
                      <a:pt x="1742831" y="914402"/>
                    </a:lnTo>
                    <a:lnTo>
                      <a:pt x="0" y="914400"/>
                    </a:lnTo>
                    <a:lnTo>
                      <a:pt x="85969" y="45720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70613" tIns="70613" rIns="70613" bIns="70613" anchor="ctr">
                <a:noAutofit/>
              </a:bodyPr>
              <a:lstStyle/>
              <a:p>
                <a:pPr marL="0" marR="0" lvl="0" indent="0" algn="l" defTabSz="87988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3" name="TextBox 4">
                <a:extLst>
                  <a:ext uri="{FF2B5EF4-FFF2-40B4-BE49-F238E27FC236}">
                    <a16:creationId xmlns:a16="http://schemas.microsoft.com/office/drawing/2014/main" id="{17243221-3220-4788-8E26-7A48065CE7F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603404" y="1976388"/>
                <a:ext cx="2442408" cy="212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6125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8953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IMAM and Emergencies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BC55E9E-2641-4917-9614-A4AB64A99E42}"/>
                </a:ext>
              </a:extLst>
            </p:cNvPr>
            <p:cNvGrpSpPr/>
            <p:nvPr/>
          </p:nvGrpSpPr>
          <p:grpSpPr>
            <a:xfrm>
              <a:off x="7882537" y="1733073"/>
              <a:ext cx="3365259" cy="4458602"/>
              <a:chOff x="7882537" y="1733073"/>
              <a:chExt cx="3365259" cy="4458602"/>
            </a:xfrm>
          </p:grpSpPr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7F782C2A-7CFF-4E61-B91F-5E1BB426C97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7882537" y="1733073"/>
                <a:ext cx="3365258" cy="700916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0"/>
                  <a:gd name="connsiteX1" fmla="*/ 1749399 w 1828800"/>
                  <a:gd name="connsiteY1" fmla="*/ 1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1 h 914402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2">
                    <a:moveTo>
                      <a:pt x="0" y="0"/>
                    </a:moveTo>
                    <a:lnTo>
                      <a:pt x="1742831" y="0"/>
                    </a:lnTo>
                    <a:lnTo>
                      <a:pt x="1828800" y="457200"/>
                    </a:lnTo>
                    <a:lnTo>
                      <a:pt x="1742831" y="914402"/>
                    </a:lnTo>
                    <a:lnTo>
                      <a:pt x="0" y="914400"/>
                    </a:lnTo>
                    <a:lnTo>
                      <a:pt x="85969" y="45720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0613" tIns="70613" rIns="70613" bIns="70613" anchor="ctr">
                <a:noAutofit/>
              </a:bodyPr>
              <a:lstStyle/>
              <a:p>
                <a:pPr marL="0" marR="0" lvl="0" indent="0" algn="l" defTabSz="87988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4" name="TextBox 4">
                <a:extLst>
                  <a:ext uri="{FF2B5EF4-FFF2-40B4-BE49-F238E27FC236}">
                    <a16:creationId xmlns:a16="http://schemas.microsoft.com/office/drawing/2014/main" id="{3553563F-1439-4065-9470-7F07E51C5FA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8101067" y="1961580"/>
                <a:ext cx="3101685" cy="212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6125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8953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Micronutrient supplementation</a:t>
                </a:r>
              </a:p>
            </p:txBody>
          </p:sp>
          <p:sp>
            <p:nvSpPr>
              <p:cNvPr id="46" name="Rectangle 25">
                <a:extLst>
                  <a:ext uri="{FF2B5EF4-FFF2-40B4-BE49-F238E27FC236}">
                    <a16:creationId xmlns:a16="http://schemas.microsoft.com/office/drawing/2014/main" id="{CB0BC604-FB79-4A72-A4FD-AB9A42F43412}"/>
                  </a:ext>
                </a:extLst>
              </p:cNvPr>
              <p:cNvSpPr txBox="1"/>
              <p:nvPr/>
            </p:nvSpPr>
            <p:spPr>
              <a:xfrm>
                <a:off x="7882537" y="2845210"/>
                <a:ext cx="3365259" cy="33464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895350">
                  <a:buFontTx/>
                  <a:buNone/>
                  <a:defRPr sz="1600">
                    <a:latin typeface="+mn-lt"/>
                  </a:defRPr>
                </a:lvl1pPr>
                <a:lvl2pPr marL="193675" indent="-192088" defTabSz="895350">
                  <a:defRPr sz="1600">
                    <a:latin typeface="+mn-lt"/>
                  </a:defRPr>
                </a:lvl2pPr>
                <a:lvl3pPr marL="457200" indent="-261938" defTabSz="895350">
                  <a:buSzPct val="120000"/>
                  <a:buChar char="–"/>
                  <a:defRPr sz="1600">
                    <a:latin typeface="+mn-lt"/>
                  </a:defRPr>
                </a:lvl3pPr>
                <a:lvl4pPr marL="614363" indent="-155575" defTabSz="895350">
                  <a:buSzPct val="120000"/>
                  <a:buChar char="▫"/>
                  <a:defRPr sz="1600">
                    <a:latin typeface="+mn-lt"/>
                  </a:defRPr>
                </a:lvl4pPr>
                <a:lvl5pPr marL="746125" indent="-130175" defTabSz="895350">
                  <a:buSzPct val="89000"/>
                  <a:buChar char="-"/>
                  <a:defRPr sz="1600">
                    <a:latin typeface="+mn-lt"/>
                  </a:defRPr>
                </a:lvl5pPr>
                <a:lvl6pPr marL="12033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6pPr>
                <a:lvl7pPr marL="16605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7pPr>
                <a:lvl8pPr marL="21177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8pPr>
                <a:lvl9pPr marL="25749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9pPr>
              </a:lstStyle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93675" marR="0" lvl="1" indent="-192088" algn="l" defTabSz="895350" rtl="0" eaLnBrk="1" fontAlgn="t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% of children aged 12-59 months who received two doses of vitamin A supplement within one year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93675" marR="0" lvl="1" indent="-192088" algn="l" defTabSz="895350" rtl="0" eaLnBrk="1" fontAlgn="t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% of Children aged 6-59 months who received two doses of Vitamin A</a:t>
                </a:r>
              </a:p>
              <a:p>
                <a:pPr marL="193675" marR="0" lvl="1" indent="-192088" algn="l" defTabSz="895350" rtl="0" eaLnBrk="1" fontAlgn="t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Proportion of pregnant women who take IFAS for at least 90 days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93675" marR="0" lvl="1" indent="-192088" algn="l" defTabSz="895350" rtl="0" eaLnBrk="1" fontAlgn="t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56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97A980C-8F3A-4920-9BD6-38237371C947}"/>
              </a:ext>
            </a:extLst>
          </p:cNvPr>
          <p:cNvGrpSpPr/>
          <p:nvPr/>
        </p:nvGrpSpPr>
        <p:grpSpPr>
          <a:xfrm>
            <a:off x="742625" y="1601477"/>
            <a:ext cx="10884310" cy="3427629"/>
            <a:chOff x="661312" y="1733073"/>
            <a:chExt cx="10613370" cy="29554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D30A6A7-B00A-4DAE-BD82-A571F204D635}"/>
                </a:ext>
              </a:extLst>
            </p:cNvPr>
            <p:cNvGrpSpPr/>
            <p:nvPr/>
          </p:nvGrpSpPr>
          <p:grpSpPr>
            <a:xfrm>
              <a:off x="661312" y="1755113"/>
              <a:ext cx="3182231" cy="1858977"/>
              <a:chOff x="661312" y="1755113"/>
              <a:chExt cx="3182231" cy="1858977"/>
            </a:xfrm>
          </p:grpSpPr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C4D63B43-DA43-46A7-B717-ED83A0E237DF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61312" y="1755113"/>
                <a:ext cx="3182231" cy="700916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0"/>
                  <a:gd name="connsiteX1" fmla="*/ 1749399 w 1828800"/>
                  <a:gd name="connsiteY1" fmla="*/ 1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1 h 914402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43664"/>
                  <a:gd name="connsiteY0" fmla="*/ 0 h 914402"/>
                  <a:gd name="connsiteX1" fmla="*/ 1843664 w 1843664"/>
                  <a:gd name="connsiteY1" fmla="*/ 0 h 914402"/>
                  <a:gd name="connsiteX2" fmla="*/ 1828800 w 1843664"/>
                  <a:gd name="connsiteY2" fmla="*/ 457200 h 914402"/>
                  <a:gd name="connsiteX3" fmla="*/ 1676501 w 1843664"/>
                  <a:gd name="connsiteY3" fmla="*/ 914402 h 914402"/>
                  <a:gd name="connsiteX4" fmla="*/ 0 w 1843664"/>
                  <a:gd name="connsiteY4" fmla="*/ 914400 h 914402"/>
                  <a:gd name="connsiteX5" fmla="*/ 0 w 1843664"/>
                  <a:gd name="connsiteY5" fmla="*/ 457202 h 914402"/>
                  <a:gd name="connsiteX0" fmla="*/ 0 w 1843664"/>
                  <a:gd name="connsiteY0" fmla="*/ 0 h 914402"/>
                  <a:gd name="connsiteX1" fmla="*/ 1843664 w 1843664"/>
                  <a:gd name="connsiteY1" fmla="*/ 0 h 914402"/>
                  <a:gd name="connsiteX2" fmla="*/ 1828800 w 1843664"/>
                  <a:gd name="connsiteY2" fmla="*/ 457200 h 914402"/>
                  <a:gd name="connsiteX3" fmla="*/ 1843663 w 1843664"/>
                  <a:gd name="connsiteY3" fmla="*/ 914402 h 914402"/>
                  <a:gd name="connsiteX4" fmla="*/ 0 w 1843664"/>
                  <a:gd name="connsiteY4" fmla="*/ 914400 h 914402"/>
                  <a:gd name="connsiteX5" fmla="*/ 0 w 1843664"/>
                  <a:gd name="connsiteY5" fmla="*/ 457202 h 914402"/>
                  <a:gd name="connsiteX0" fmla="*/ 0 w 1843664"/>
                  <a:gd name="connsiteY0" fmla="*/ 0 h 914402"/>
                  <a:gd name="connsiteX1" fmla="*/ 1843664 w 1843664"/>
                  <a:gd name="connsiteY1" fmla="*/ 0 h 914402"/>
                  <a:gd name="connsiteX2" fmla="*/ 1828800 w 1843664"/>
                  <a:gd name="connsiteY2" fmla="*/ 457200 h 914402"/>
                  <a:gd name="connsiteX3" fmla="*/ 1843663 w 1843664"/>
                  <a:gd name="connsiteY3" fmla="*/ 914402 h 914402"/>
                  <a:gd name="connsiteX4" fmla="*/ 0 w 1843664"/>
                  <a:gd name="connsiteY4" fmla="*/ 914400 h 914402"/>
                  <a:gd name="connsiteX5" fmla="*/ 0 w 1843664"/>
                  <a:gd name="connsiteY5" fmla="*/ 457202 h 914402"/>
                  <a:gd name="connsiteX0" fmla="*/ 0 w 1843663"/>
                  <a:gd name="connsiteY0" fmla="*/ 0 h 914402"/>
                  <a:gd name="connsiteX1" fmla="*/ 1757695 w 1843663"/>
                  <a:gd name="connsiteY1" fmla="*/ 0 h 914402"/>
                  <a:gd name="connsiteX2" fmla="*/ 1828800 w 1843663"/>
                  <a:gd name="connsiteY2" fmla="*/ 457200 h 914402"/>
                  <a:gd name="connsiteX3" fmla="*/ 1843663 w 1843663"/>
                  <a:gd name="connsiteY3" fmla="*/ 914402 h 914402"/>
                  <a:gd name="connsiteX4" fmla="*/ 0 w 1843663"/>
                  <a:gd name="connsiteY4" fmla="*/ 914400 h 914402"/>
                  <a:gd name="connsiteX5" fmla="*/ 0 w 1843663"/>
                  <a:gd name="connsiteY5" fmla="*/ 457202 h 914402"/>
                  <a:gd name="connsiteX0" fmla="*/ 0 w 1828800"/>
                  <a:gd name="connsiteY0" fmla="*/ 0 h 914402"/>
                  <a:gd name="connsiteX1" fmla="*/ 1757695 w 1828800"/>
                  <a:gd name="connsiteY1" fmla="*/ 0 h 914402"/>
                  <a:gd name="connsiteX2" fmla="*/ 1828800 w 1828800"/>
                  <a:gd name="connsiteY2" fmla="*/ 457200 h 914402"/>
                  <a:gd name="connsiteX3" fmla="*/ 1757695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2">
                    <a:moveTo>
                      <a:pt x="0" y="0"/>
                    </a:moveTo>
                    <a:lnTo>
                      <a:pt x="1757695" y="0"/>
                    </a:lnTo>
                    <a:lnTo>
                      <a:pt x="1828800" y="457200"/>
                    </a:lnTo>
                    <a:lnTo>
                      <a:pt x="1757695" y="914402"/>
                    </a:lnTo>
                    <a:lnTo>
                      <a:pt x="0" y="914400"/>
                    </a:lnTo>
                    <a:lnTo>
                      <a:pt x="0" y="457202"/>
                    </a:lnTo>
                    <a:close/>
                  </a:path>
                </a:pathLst>
              </a:custGeom>
              <a:solidFill>
                <a:schemeClr val="tx1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70613" tIns="70613" rIns="70613" bIns="70613" anchor="ctr">
                <a:noAutofit/>
              </a:bodyPr>
              <a:lstStyle/>
              <a:p>
                <a:pPr marL="0" marR="0" lvl="0" indent="0" algn="l" defTabSz="87988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6034982E-879D-4AC6-8F93-AB6FF2928B7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66692" y="1839225"/>
                <a:ext cx="2828975" cy="6369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6125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Financial and socio-economic impacts</a:t>
                </a:r>
              </a:p>
              <a:p>
                <a:pPr marL="0" marR="0" lvl="0" indent="0" algn="l" defTabSz="9135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8" name="Rectangle 37">
                <a:extLst>
                  <a:ext uri="{FF2B5EF4-FFF2-40B4-BE49-F238E27FC236}">
                    <a16:creationId xmlns:a16="http://schemas.microsoft.com/office/drawing/2014/main" id="{457E6C4E-7E48-4E48-84D3-AD950D64C325}"/>
                  </a:ext>
                </a:extLst>
              </p:cNvPr>
              <p:cNvSpPr txBox="1"/>
              <p:nvPr/>
            </p:nvSpPr>
            <p:spPr>
              <a:xfrm>
                <a:off x="661312" y="2892251"/>
                <a:ext cx="3121368" cy="72183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895350">
                  <a:buFontTx/>
                  <a:buNone/>
                  <a:defRPr sz="1600">
                    <a:latin typeface="+mn-lt"/>
                  </a:defRPr>
                </a:lvl1pPr>
                <a:lvl2pPr marL="193675" indent="-192088" defTabSz="895350">
                  <a:defRPr sz="1600">
                    <a:latin typeface="+mn-lt"/>
                  </a:defRPr>
                </a:lvl2pPr>
                <a:lvl3pPr marL="457200" indent="-261938" defTabSz="895350">
                  <a:buSzPct val="120000"/>
                  <a:buChar char="–"/>
                  <a:defRPr sz="1600">
                    <a:latin typeface="+mn-lt"/>
                  </a:defRPr>
                </a:lvl3pPr>
                <a:lvl4pPr marL="614363" indent="-155575" defTabSz="895350">
                  <a:buSzPct val="120000"/>
                  <a:buChar char="▫"/>
                  <a:defRPr sz="1600">
                    <a:latin typeface="+mn-lt"/>
                  </a:defRPr>
                </a:lvl4pPr>
                <a:lvl5pPr marL="746125" indent="-130175" defTabSz="895350">
                  <a:buSzPct val="89000"/>
                  <a:buChar char="-"/>
                  <a:defRPr sz="1600">
                    <a:latin typeface="+mn-lt"/>
                  </a:defRPr>
                </a:lvl5pPr>
                <a:lvl6pPr marL="12033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6pPr>
                <a:lvl7pPr marL="16605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7pPr>
                <a:lvl8pPr marL="21177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8pPr>
                <a:lvl9pPr marL="25749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9pPr>
              </a:lstStyle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93675" marR="0" lvl="1" indent="-192088" algn="l" defTabSz="895350" rtl="0" eaLnBrk="1" fontAlgn="t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93675" marR="0" lvl="1" indent="-192088" algn="l" defTabSz="895350" rtl="0" eaLnBrk="1" fontAlgn="t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A7B5198-3B8F-4B0F-B54A-7AD93C3F98C6}"/>
                </a:ext>
              </a:extLst>
            </p:cNvPr>
            <p:cNvGrpSpPr/>
            <p:nvPr/>
          </p:nvGrpSpPr>
          <p:grpSpPr>
            <a:xfrm>
              <a:off x="4222149" y="1755113"/>
              <a:ext cx="3180942" cy="2108436"/>
              <a:chOff x="4222149" y="1755113"/>
              <a:chExt cx="3180942" cy="2108436"/>
            </a:xfrm>
          </p:grpSpPr>
          <p:sp>
            <p:nvSpPr>
              <p:cNvPr id="13" name="Rectangle 25">
                <a:extLst>
                  <a:ext uri="{FF2B5EF4-FFF2-40B4-BE49-F238E27FC236}">
                    <a16:creationId xmlns:a16="http://schemas.microsoft.com/office/drawing/2014/main" id="{D5CCD040-7578-429C-A812-5A27DE13E5E7}"/>
                  </a:ext>
                </a:extLst>
              </p:cNvPr>
              <p:cNvSpPr txBox="1"/>
              <p:nvPr/>
            </p:nvSpPr>
            <p:spPr>
              <a:xfrm>
                <a:off x="4222149" y="2892251"/>
                <a:ext cx="3095948" cy="97129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895350">
                  <a:buFontTx/>
                  <a:buNone/>
                  <a:defRPr sz="1600">
                    <a:latin typeface="+mn-lt"/>
                  </a:defRPr>
                </a:lvl1pPr>
                <a:lvl2pPr marL="193675" indent="-192088" defTabSz="895350">
                  <a:defRPr sz="1600">
                    <a:latin typeface="+mn-lt"/>
                  </a:defRPr>
                </a:lvl2pPr>
                <a:lvl3pPr marL="457200" indent="-261938" defTabSz="895350">
                  <a:buSzPct val="120000"/>
                  <a:buChar char="–"/>
                  <a:defRPr sz="1600">
                    <a:latin typeface="+mn-lt"/>
                  </a:defRPr>
                </a:lvl3pPr>
                <a:lvl4pPr marL="614363" indent="-155575" defTabSz="895350">
                  <a:buSzPct val="120000"/>
                  <a:buChar char="▫"/>
                  <a:defRPr sz="1600">
                    <a:latin typeface="+mn-lt"/>
                  </a:defRPr>
                </a:lvl4pPr>
                <a:lvl5pPr marL="746125" indent="-130175" defTabSz="895350">
                  <a:buSzPct val="89000"/>
                  <a:buChar char="-"/>
                  <a:defRPr sz="1600">
                    <a:latin typeface="+mn-lt"/>
                  </a:defRPr>
                </a:lvl5pPr>
                <a:lvl6pPr marL="12033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6pPr>
                <a:lvl7pPr marL="16605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7pPr>
                <a:lvl8pPr marL="21177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8pPr>
                <a:lvl9pPr marL="25749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9pPr>
              </a:lstStyle>
              <a:p>
                <a:pPr marL="285750" marR="0" lvl="1" indent="-168275" algn="l" defTabSz="895350" rtl="0" eaLnBrk="1" fontAlgn="t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Proportion of caregivers practicing handwashing at critical times</a:t>
                </a:r>
              </a:p>
              <a:p>
                <a:pPr marL="1587" marR="0" lvl="1" indent="0" algn="l" defTabSz="895350" rtl="0" eaLnBrk="1" fontAlgn="t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85A4A523-22A8-4812-BFB0-014C7154A8C6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4308646" y="1755113"/>
                <a:ext cx="3094445" cy="700916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0"/>
                  <a:gd name="connsiteX1" fmla="*/ 1749399 w 1828800"/>
                  <a:gd name="connsiteY1" fmla="*/ 1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1 h 914402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7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7 w 1828800"/>
                  <a:gd name="connsiteY1" fmla="*/ 0 h 914402"/>
                  <a:gd name="connsiteX2" fmla="*/ 1828800 w 1828800"/>
                  <a:gd name="connsiteY2" fmla="*/ 457200 h 914402"/>
                  <a:gd name="connsiteX3" fmla="*/ 1710267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7 w 1828800"/>
                  <a:gd name="connsiteY1" fmla="*/ 0 h 914402"/>
                  <a:gd name="connsiteX2" fmla="*/ 1828800 w 1828800"/>
                  <a:gd name="connsiteY2" fmla="*/ 457200 h 914402"/>
                  <a:gd name="connsiteX3" fmla="*/ 1710267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710267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2">
                    <a:moveTo>
                      <a:pt x="0" y="0"/>
                    </a:moveTo>
                    <a:lnTo>
                      <a:pt x="1742831" y="0"/>
                    </a:lnTo>
                    <a:lnTo>
                      <a:pt x="1828800" y="457200"/>
                    </a:lnTo>
                    <a:lnTo>
                      <a:pt x="1742831" y="914402"/>
                    </a:lnTo>
                    <a:lnTo>
                      <a:pt x="0" y="914400"/>
                    </a:lnTo>
                    <a:lnTo>
                      <a:pt x="85969" y="45720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70613" tIns="70613" rIns="70613" bIns="70613" anchor="ctr">
                <a:noAutofit/>
              </a:bodyPr>
              <a:lstStyle/>
              <a:p>
                <a:pPr marL="0" marR="0" lvl="0" indent="0" algn="l" defTabSz="87988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1E2B2A2-190A-48FD-ABAC-CCDF80AD34E3}"/>
                </a:ext>
              </a:extLst>
            </p:cNvPr>
            <p:cNvGrpSpPr/>
            <p:nvPr/>
          </p:nvGrpSpPr>
          <p:grpSpPr>
            <a:xfrm>
              <a:off x="7882538" y="1733073"/>
              <a:ext cx="3392144" cy="2955492"/>
              <a:chOff x="7882538" y="1733073"/>
              <a:chExt cx="3392144" cy="2955492"/>
            </a:xfrm>
          </p:grpSpPr>
          <p:sp>
            <p:nvSpPr>
              <p:cNvPr id="10" name="Freeform 14">
                <a:extLst>
                  <a:ext uri="{FF2B5EF4-FFF2-40B4-BE49-F238E27FC236}">
                    <a16:creationId xmlns:a16="http://schemas.microsoft.com/office/drawing/2014/main" id="{19502F3F-38E9-43F4-BD24-962FDA944E3A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7882538" y="1733073"/>
                <a:ext cx="3365259" cy="700916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0"/>
                  <a:gd name="connsiteX1" fmla="*/ 1749399 w 1828800"/>
                  <a:gd name="connsiteY1" fmla="*/ 1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1 h 914402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2">
                    <a:moveTo>
                      <a:pt x="0" y="0"/>
                    </a:moveTo>
                    <a:lnTo>
                      <a:pt x="1742831" y="0"/>
                    </a:lnTo>
                    <a:lnTo>
                      <a:pt x="1828800" y="457200"/>
                    </a:lnTo>
                    <a:lnTo>
                      <a:pt x="1742831" y="914402"/>
                    </a:lnTo>
                    <a:lnTo>
                      <a:pt x="0" y="914400"/>
                    </a:lnTo>
                    <a:lnTo>
                      <a:pt x="85969" y="45720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0613" tIns="70613" rIns="70613" bIns="70613" anchor="ctr">
                <a:noAutofit/>
              </a:bodyPr>
              <a:lstStyle/>
              <a:p>
                <a:pPr marL="0" marR="0" lvl="0" indent="0" algn="l" defTabSz="87988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1BE16579-3E5F-4B48-B65B-4DEBDFAD972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8101068" y="1855427"/>
                <a:ext cx="3000474" cy="4246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6125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8953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Governance, Policy, Coordination and NIS</a:t>
                </a:r>
              </a:p>
            </p:txBody>
          </p:sp>
          <p:sp>
            <p:nvSpPr>
              <p:cNvPr id="12" name="Rectangle 25">
                <a:extLst>
                  <a:ext uri="{FF2B5EF4-FFF2-40B4-BE49-F238E27FC236}">
                    <a16:creationId xmlns:a16="http://schemas.microsoft.com/office/drawing/2014/main" id="{94AA49CA-49B2-48A8-8EDF-3211DE2D9199}"/>
                  </a:ext>
                </a:extLst>
              </p:cNvPr>
              <p:cNvSpPr txBox="1"/>
              <p:nvPr/>
            </p:nvSpPr>
            <p:spPr>
              <a:xfrm>
                <a:off x="7909423" y="2785776"/>
                <a:ext cx="3365259" cy="190278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895350">
                  <a:buFontTx/>
                  <a:buNone/>
                  <a:defRPr sz="1600">
                    <a:latin typeface="+mn-lt"/>
                  </a:defRPr>
                </a:lvl1pPr>
                <a:lvl2pPr marL="193675" indent="-192088" defTabSz="895350">
                  <a:defRPr sz="1600">
                    <a:latin typeface="+mn-lt"/>
                  </a:defRPr>
                </a:lvl2pPr>
                <a:lvl3pPr marL="457200" indent="-261938" defTabSz="895350">
                  <a:buSzPct val="120000"/>
                  <a:buChar char="–"/>
                  <a:defRPr sz="1600">
                    <a:latin typeface="+mn-lt"/>
                  </a:defRPr>
                </a:lvl3pPr>
                <a:lvl4pPr marL="614363" indent="-155575" defTabSz="895350">
                  <a:buSzPct val="120000"/>
                  <a:buChar char="▫"/>
                  <a:defRPr sz="1600">
                    <a:latin typeface="+mn-lt"/>
                  </a:defRPr>
                </a:lvl4pPr>
                <a:lvl5pPr marL="746125" indent="-130175" defTabSz="895350">
                  <a:buSzPct val="89000"/>
                  <a:buChar char="-"/>
                  <a:defRPr sz="1600">
                    <a:latin typeface="+mn-lt"/>
                  </a:defRPr>
                </a:lvl5pPr>
                <a:lvl6pPr marL="12033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6pPr>
                <a:lvl7pPr marL="16605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7pPr>
                <a:lvl8pPr marL="21177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8pPr>
                <a:lvl9pPr marL="25749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9pPr>
              </a:lstStyle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7F82130-E449-4C05-8878-E25C1821540D}"/>
              </a:ext>
            </a:extLst>
          </p:cNvPr>
          <p:cNvSpPr/>
          <p:nvPr/>
        </p:nvSpPr>
        <p:spPr>
          <a:xfrm>
            <a:off x="838200" y="3059668"/>
            <a:ext cx="27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Existence of Costed CNAP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83BD59-E9CE-40E6-AFB3-389B0460B203}"/>
              </a:ext>
            </a:extLst>
          </p:cNvPr>
          <p:cNvSpPr/>
          <p:nvPr/>
        </p:nvSpPr>
        <p:spPr>
          <a:xfrm>
            <a:off x="4785561" y="1823254"/>
            <a:ext cx="1999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Nutrition Sensitive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7E0C95-25A8-4FE6-AACA-257F7B3F47EE}"/>
              </a:ext>
            </a:extLst>
          </p:cNvPr>
          <p:cNvSpPr/>
          <p:nvPr/>
        </p:nvSpPr>
        <p:spPr>
          <a:xfrm>
            <a:off x="8235788" y="2873435"/>
            <a:ext cx="33311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Nutrition Capacity Assessments Conducted </a:t>
            </a:r>
          </a:p>
          <a:p>
            <a:pPr marL="166688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Facilities submitting timely reports / submitting complete report   713 and   733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E728CE26-1C37-4143-9BD7-529F8955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25" y="865390"/>
            <a:ext cx="8645121" cy="3720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cs typeface="Arial" panose="020B0604020202020204" pitchFamily="34" charset="0"/>
              </a:rPr>
              <a:t>Sub National Categories and indicators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664A6B4-2DAB-49F1-8F22-482ACD7DF605}"/>
              </a:ext>
            </a:extLst>
          </p:cNvPr>
          <p:cNvSpPr txBox="1">
            <a:spLocks/>
          </p:cNvSpPr>
          <p:nvPr/>
        </p:nvSpPr>
        <p:spPr>
          <a:xfrm>
            <a:off x="648931" y="164187"/>
            <a:ext cx="11189113" cy="58308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The Kenyan  Nutrition scorecard  indicators</a:t>
            </a:r>
            <a:endParaRPr kumimoji="0" lang="fr-CH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Arial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0435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A0D1-5759-4370-930A-D069386B2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1"/>
            <a:ext cx="9144000" cy="419056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/>
              </a:rPr>
              <a:t>KENYA NUTRITION SCORECARD</a:t>
            </a:r>
            <a:r>
              <a:rPr lang="en-US" sz="3200" b="1" dirty="0">
                <a:solidFill>
                  <a:srgbClr val="0070C0"/>
                </a:solidFill>
              </a:rPr>
              <a:t>: </a:t>
            </a:r>
            <a:r>
              <a:rPr lang="en-US" sz="2400" b="1" dirty="0">
                <a:solidFill>
                  <a:srgbClr val="0070C0"/>
                </a:solidFill>
              </a:rPr>
              <a:t>(Q2/2020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663C9-9A00-425D-B99A-CEB97360C7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0A72E1-C02D-44B3-8689-11E4344A4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976312"/>
            <a:ext cx="10887075" cy="54908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563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gray">
          <a:xfrm>
            <a:off x="1645753" y="1064801"/>
            <a:ext cx="6845024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342900" indent="-342900"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947738" defTabSz="895350">
              <a:buSzPct val="12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1141413" defTabSz="895350">
              <a:buSzPct val="12000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1441450" defTabSz="895350">
              <a:buSzPct val="8900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fontAlgn="base">
              <a:spcBef>
                <a:spcPct val="20000"/>
              </a:spcBef>
              <a:spcAft>
                <a:spcPct val="0"/>
              </a:spcAft>
              <a:buClr>
                <a:srgbClr val="352A49"/>
              </a:buClr>
              <a:buSzPct val="80000"/>
              <a:buFont typeface="Wingdings" pitchFamily="2" charset="2"/>
              <a:buNone/>
            </a:pPr>
            <a:endParaRPr lang="en-US" sz="1800" b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524270" y="909195"/>
            <a:ext cx="9175776" cy="141647"/>
          </a:xfrm>
          <a:prstGeom prst="rect">
            <a:avLst/>
          </a:prstGeom>
          <a:gradFill>
            <a:gsLst>
              <a:gs pos="100000">
                <a:srgbClr val="F1EEEB">
                  <a:alpha val="0"/>
                </a:srgbClr>
              </a:gs>
              <a:gs pos="0">
                <a:srgbClr val="ECEBE9">
                  <a:alpha val="74000"/>
                  <a:lumMod val="76000"/>
                </a:srgbClr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endParaRPr lang="en-US" sz="12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428174" y="1110465"/>
            <a:ext cx="6845024" cy="5565431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93297" tIns="46649" rIns="93297" bIns="46649" rtlCol="0">
            <a:noAutofit/>
          </a:bodyPr>
          <a:lstStyle>
            <a:lvl1pPr marL="0" lvl="0" indent="0" defTabSz="895350">
              <a:buFontTx/>
              <a:buNone/>
              <a:defRPr sz="1600">
                <a:latin typeface="+mn-lt"/>
              </a:defRPr>
            </a:lvl1pPr>
            <a:lvl2pPr marL="193675" lvl="1" indent="-192088" defTabSz="895350">
              <a:defRPr sz="1600">
                <a:latin typeface="+mn-lt"/>
              </a:defRPr>
            </a:lvl2pPr>
            <a:lvl3pPr marL="457200" lvl="2" indent="-261938" defTabSz="895350">
              <a:buSzPct val="120000"/>
              <a:buChar char="–"/>
              <a:defRPr sz="1600">
                <a:latin typeface="+mn-lt"/>
              </a:defRPr>
            </a:lvl3pPr>
            <a:lvl4pPr marL="614363" lvl="3" indent="-155575" defTabSz="895350">
              <a:buSzPct val="120000"/>
              <a:buChar char="▫"/>
              <a:defRPr sz="1600">
                <a:latin typeface="+mn-lt"/>
              </a:defRPr>
            </a:lvl4pPr>
            <a:lvl5pPr marL="746125" lvl="4" indent="-130175" defTabSz="895350">
              <a:buSzPct val="8900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</a:p>
          <a:p>
            <a:pPr marL="342900" indent="-342900"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</a:rPr>
              <a:t>Development of country Nutrition scorecard (26 indicators) </a:t>
            </a:r>
          </a:p>
          <a:p>
            <a:pPr marL="342900" indent="-342900"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</a:rPr>
              <a:t>Training and roll out to 19 counties </a:t>
            </a:r>
          </a:p>
          <a:p>
            <a:pPr marL="342900" indent="-342900"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</a:rPr>
              <a:t>Counties updating the nutrition scorecard up to facility level </a:t>
            </a:r>
          </a:p>
          <a:p>
            <a:pPr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1524000" y="4295968"/>
            <a:ext cx="6845024" cy="989895"/>
          </a:xfrm>
          <a:prstGeom prst="rect">
            <a:avLst/>
          </a:prstGeom>
        </p:spPr>
        <p:txBody>
          <a:bodyPr vert="horz" wrap="square" lIns="93297" tIns="46649" rIns="93297" bIns="46649" rtlCol="0">
            <a:noAutofit/>
          </a:bodyPr>
          <a:lstStyle>
            <a:lvl1pPr marL="0" lvl="0" indent="0" defTabSz="895350">
              <a:buFontTx/>
              <a:buNone/>
              <a:defRPr sz="1600">
                <a:latin typeface="+mn-lt"/>
              </a:defRPr>
            </a:lvl1pPr>
            <a:lvl2pPr marL="193675" lvl="1" indent="-192088" defTabSz="895350">
              <a:defRPr sz="1600">
                <a:latin typeface="+mn-lt"/>
              </a:defRPr>
            </a:lvl2pPr>
            <a:lvl3pPr marL="457200" lvl="2" indent="-261938" defTabSz="895350">
              <a:buSzPct val="120000"/>
              <a:buChar char="–"/>
              <a:defRPr sz="1600">
                <a:latin typeface="+mn-lt"/>
              </a:defRPr>
            </a:lvl3pPr>
            <a:lvl4pPr marL="614363" lvl="3" indent="-155575" defTabSz="895350">
              <a:buSzPct val="120000"/>
              <a:buChar char="▫"/>
              <a:defRPr sz="1600">
                <a:latin typeface="+mn-lt"/>
              </a:defRPr>
            </a:lvl4pPr>
            <a:lvl5pPr marL="746125" lvl="4" indent="-130175" defTabSz="895350">
              <a:buSzPct val="8900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GB" sz="1428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7540487" y="1190412"/>
            <a:ext cx="4331395" cy="3406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3297" tIns="46649" rIns="93297" bIns="46649" rtlCol="0">
            <a:noAutofit/>
          </a:bodyPr>
          <a:lstStyle>
            <a:lvl1pPr marL="0" lvl="0" indent="0" defTabSz="895350">
              <a:buFontTx/>
              <a:buNone/>
              <a:defRPr sz="1600">
                <a:latin typeface="+mn-lt"/>
              </a:defRPr>
            </a:lvl1pPr>
            <a:lvl2pPr marL="193675" lvl="1" indent="-192088" defTabSz="895350">
              <a:defRPr sz="1600">
                <a:latin typeface="+mn-lt"/>
              </a:defRPr>
            </a:lvl2pPr>
            <a:lvl3pPr marL="457200" lvl="2" indent="-261938" defTabSz="895350">
              <a:buSzPct val="120000"/>
              <a:buChar char="–"/>
              <a:defRPr sz="1600">
                <a:latin typeface="+mn-lt"/>
              </a:defRPr>
            </a:lvl3pPr>
            <a:lvl4pPr marL="614363" lvl="3" indent="-155575" defTabSz="895350">
              <a:buSzPct val="120000"/>
              <a:buChar char="▫"/>
              <a:defRPr sz="1600">
                <a:latin typeface="+mn-lt"/>
              </a:defRPr>
            </a:lvl4pPr>
            <a:lvl5pPr marL="746125" lvl="4" indent="-130175" defTabSz="895350">
              <a:buSzPct val="8900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10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</a:p>
          <a:p>
            <a:pPr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1000" b="1" dirty="0">
              <a:solidFill>
                <a:srgbClr val="000000"/>
              </a:solidFill>
              <a:latin typeface="Calibri"/>
            </a:endParaRPr>
          </a:p>
          <a:p>
            <a:pPr marL="285750" indent="-285750"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Data gaps and quality of data available from routine system</a:t>
            </a:r>
          </a:p>
          <a:p>
            <a:pPr marL="285750" indent="-285750"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Difficulties in setting some of the thresholds due to wide variation of county performance &amp; lack of global thresholds</a:t>
            </a:r>
          </a:p>
          <a:p>
            <a:pPr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645754" y="327629"/>
            <a:ext cx="8241411" cy="677108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Calibri" panose="020F0502020204030204"/>
              </a:rPr>
              <a:t>Development Process- Experiences</a:t>
            </a:r>
            <a:endParaRPr lang="en-US" sz="3200" b="1" dirty="0"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E10EB-70D1-4F91-85C2-F8A9552ACB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12491" t="29472" r="45917" b="9777"/>
          <a:stretch/>
        </p:blipFill>
        <p:spPr>
          <a:xfrm>
            <a:off x="10870018" y="1190412"/>
            <a:ext cx="975360" cy="798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20EADB-D1AA-47F7-88FE-71EDFC484FCA}"/>
              </a:ext>
            </a:extLst>
          </p:cNvPr>
          <p:cNvSpPr txBox="1">
            <a:spLocks/>
          </p:cNvSpPr>
          <p:nvPr/>
        </p:nvSpPr>
        <p:spPr>
          <a:xfrm>
            <a:off x="428174" y="2789590"/>
            <a:ext cx="6845024" cy="3568257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93297" tIns="46649" rIns="93297" bIns="46649" rtlCol="0">
            <a:noAutofit/>
          </a:bodyPr>
          <a:lstStyle>
            <a:lvl1pPr marL="0" lvl="0" indent="0" defTabSz="895350">
              <a:buFontTx/>
              <a:buNone/>
              <a:defRPr sz="1600">
                <a:latin typeface="+mn-lt"/>
              </a:defRPr>
            </a:lvl1pPr>
            <a:lvl2pPr marL="193675" lvl="1" indent="-192088" defTabSz="895350">
              <a:defRPr sz="1600">
                <a:latin typeface="+mn-lt"/>
              </a:defRPr>
            </a:lvl2pPr>
            <a:lvl3pPr marL="457200" lvl="2" indent="-261938" defTabSz="895350">
              <a:buSzPct val="120000"/>
              <a:buChar char="–"/>
              <a:defRPr sz="1600">
                <a:latin typeface="+mn-lt"/>
              </a:defRPr>
            </a:lvl3pPr>
            <a:lvl4pPr marL="614363" lvl="3" indent="-155575" defTabSz="895350">
              <a:buSzPct val="120000"/>
              <a:buChar char="▫"/>
              <a:defRPr sz="1600">
                <a:latin typeface="+mn-lt"/>
              </a:defRPr>
            </a:lvl4pPr>
            <a:lvl5pPr marL="746125" lvl="4" indent="-130175" defTabSz="895350">
              <a:buSzPct val="8900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learning from counties</a:t>
            </a:r>
          </a:p>
          <a:p>
            <a:pPr marL="285750" indent="-285750" defTabSz="914400"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scorecard stimulate discussions – data gaps, tools availability, deep dive </a:t>
            </a:r>
            <a:r>
              <a:rPr lang="en-US" sz="2000" b="1" dirty="0">
                <a:solidFill>
                  <a:srgbClr val="000000"/>
                </a:solidFill>
              </a:rPr>
              <a:t>Marsabit –; Flagging ‘</a:t>
            </a:r>
            <a:r>
              <a:rPr lang="en-US" sz="2000" b="1" i="1" dirty="0">
                <a:solidFill>
                  <a:srgbClr val="000000"/>
                </a:solidFill>
              </a:rPr>
              <a:t>data speaks’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indent="-285750" defTabSz="914400"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Capacity strengthening to sustain use of the </a:t>
            </a:r>
            <a:r>
              <a:rPr lang="en-US" sz="2000" dirty="0">
                <a:solidFill>
                  <a:srgbClr val="000000"/>
                </a:solidFill>
              </a:rPr>
              <a:t>tool </a:t>
            </a:r>
          </a:p>
          <a:p>
            <a:pPr marL="285750" indent="-285750" defTabSz="914400"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 Mobilize resources to support more sensitization and Training</a:t>
            </a:r>
          </a:p>
          <a:p>
            <a:pPr lvl="2" defTabSz="914400"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  <a:defRPr/>
            </a:pPr>
            <a:r>
              <a:rPr lang="en-US" sz="2000" b="1" dirty="0">
                <a:solidFill>
                  <a:srgbClr val="000000"/>
                </a:solidFill>
              </a:rPr>
              <a:t>Kisumu, Kilifi and Marsabit 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 defTabSz="914400"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Strengthening of existing tools and mechanisms and highlighting </a:t>
            </a:r>
            <a:r>
              <a:rPr lang="en-US" sz="2000" b="1" dirty="0">
                <a:solidFill>
                  <a:srgbClr val="002960"/>
                </a:solidFill>
              </a:rPr>
              <a:t>need for more data and better quality data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 defTabSz="914400"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Ownership-  wide dissemination - various stakeholders to facilitate action</a:t>
            </a:r>
          </a:p>
          <a:p>
            <a:pPr marL="285750" indent="-285750" defTabSz="914400"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 defTabSz="914400"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2000" b="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eaLnBrk="0" fontAlgn="base" hangingPunct="0">
              <a:spcBef>
                <a:spcPts val="612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GB" sz="20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82B58-6B85-4453-A60B-7CD46E3FA7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7" t="32000" r="56333" b="32964"/>
          <a:stretch/>
        </p:blipFill>
        <p:spPr>
          <a:xfrm>
            <a:off x="6010852" y="1150221"/>
            <a:ext cx="1235842" cy="11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42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4271" y="1"/>
          <a:ext cx="161976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271" y="1"/>
                        <a:ext cx="161976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1645754" y="234866"/>
            <a:ext cx="8130687" cy="4431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alibri" panose="020F0502020204030204"/>
              </a:rPr>
              <a:t>Next Steps</a:t>
            </a:r>
          </a:p>
        </p:txBody>
      </p:sp>
      <p:sp>
        <p:nvSpPr>
          <p:cNvPr id="42" name="Rectangle 41"/>
          <p:cNvSpPr>
            <a:spLocks/>
          </p:cNvSpPr>
          <p:nvPr/>
        </p:nvSpPr>
        <p:spPr>
          <a:xfrm>
            <a:off x="1524270" y="1027630"/>
            <a:ext cx="9175776" cy="141647"/>
          </a:xfrm>
          <a:prstGeom prst="rect">
            <a:avLst/>
          </a:prstGeom>
          <a:gradFill>
            <a:gsLst>
              <a:gs pos="100000">
                <a:srgbClr val="F1EEEB">
                  <a:alpha val="0"/>
                </a:srgbClr>
              </a:gs>
              <a:gs pos="0">
                <a:srgbClr val="ECEBE9">
                  <a:alpha val="74000"/>
                  <a:lumMod val="76000"/>
                </a:srgbClr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endParaRPr lang="en-US" sz="1428" b="1" dirty="0">
              <a:solidFill>
                <a:srgbClr val="00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923103" y="880381"/>
            <a:ext cx="345794" cy="289986"/>
            <a:chOff x="4566047" y="1436986"/>
            <a:chExt cx="338910" cy="338909"/>
          </a:xfrm>
        </p:grpSpPr>
        <p:sp>
          <p:nvSpPr>
            <p:cNvPr id="45" name="Oval 44"/>
            <p:cNvSpPr/>
            <p:nvPr/>
          </p:nvSpPr>
          <p:spPr bwMode="gray">
            <a:xfrm>
              <a:off x="4566047" y="1436986"/>
              <a:ext cx="338910" cy="338909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</a:pPr>
              <a:endParaRPr lang="en-US" sz="102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6" name="Group 45"/>
            <p:cNvGrpSpPr/>
            <p:nvPr>
              <p:custDataLst>
                <p:tags r:id="rId5"/>
              </p:custDataLst>
            </p:nvPr>
          </p:nvGrpSpPr>
          <p:grpSpPr bwMode="gray">
            <a:xfrm>
              <a:off x="4612444" y="1503647"/>
              <a:ext cx="246116" cy="205582"/>
              <a:chOff x="5519452" y="3842652"/>
              <a:chExt cx="378904" cy="495782"/>
            </a:xfrm>
          </p:grpSpPr>
          <p:sp>
            <p:nvSpPr>
              <p:cNvPr id="47" name="Chevron 46"/>
              <p:cNvSpPr/>
              <p:nvPr/>
            </p:nvSpPr>
            <p:spPr bwMode="gray">
              <a:xfrm>
                <a:off x="5519452" y="3892550"/>
                <a:ext cx="192024" cy="395986"/>
              </a:xfrm>
              <a:prstGeom prst="chevron">
                <a:avLst>
                  <a:gd name="adj" fmla="val 37528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</a:pPr>
                <a:endParaRPr lang="en-US" sz="102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Chevron 47"/>
              <p:cNvSpPr/>
              <p:nvPr/>
            </p:nvSpPr>
            <p:spPr bwMode="gray">
              <a:xfrm>
                <a:off x="5657938" y="3842652"/>
                <a:ext cx="240418" cy="495782"/>
              </a:xfrm>
              <a:prstGeom prst="chevron">
                <a:avLst>
                  <a:gd name="adj" fmla="val 37528"/>
                </a:avLst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ln w="19050">
                <a:noFill/>
              </a:ln>
              <a:effectLst/>
            </p:spPr>
            <p:txBody>
              <a:bodyPr wrap="square" lIns="74638" tIns="74638" rIns="74638" bIns="74638" anchor="ctr" anchorCtr="1">
                <a:noAutofit/>
              </a:bodyPr>
              <a:lstStyle/>
              <a:p>
                <a:pPr defTabSz="913526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</a:pPr>
                <a:endParaRPr lang="en-US" sz="1020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49" name="TextBox 48"/>
          <p:cNvSpPr txBox="1">
            <a:spLocks/>
          </p:cNvSpPr>
          <p:nvPr/>
        </p:nvSpPr>
        <p:spPr>
          <a:xfrm>
            <a:off x="4028662" y="1237012"/>
            <a:ext cx="6930886" cy="5306610"/>
          </a:xfrm>
          <a:prstGeom prst="rect">
            <a:avLst/>
          </a:prstGeom>
        </p:spPr>
        <p:txBody>
          <a:bodyPr vert="horz" lIns="93297" tIns="46649" rIns="93297" bIns="46649" rtlCol="0">
            <a:noAutofit/>
          </a:bodyPr>
          <a:lstStyle>
            <a:lvl1pPr marL="0" lvl="0" indent="0" defTabSz="895350">
              <a:buFontTx/>
              <a:buNone/>
              <a:defRPr sz="1600">
                <a:latin typeface="+mn-lt"/>
              </a:defRPr>
            </a:lvl1pPr>
            <a:lvl2pPr marL="193675" lvl="1" indent="-192088" defTabSz="895350">
              <a:defRPr sz="1600">
                <a:latin typeface="+mn-lt"/>
              </a:defRPr>
            </a:lvl2pPr>
            <a:lvl3pPr marL="457200" lvl="2" indent="-261938" defTabSz="895350">
              <a:buSzPct val="120000"/>
              <a:buChar char="–"/>
              <a:defRPr sz="1600">
                <a:latin typeface="+mn-lt"/>
              </a:defRPr>
            </a:lvl3pPr>
            <a:lvl4pPr marL="614363" lvl="3" indent="-155575" defTabSz="895350">
              <a:buSzPct val="120000"/>
              <a:buChar char="▫"/>
              <a:defRPr sz="1600">
                <a:latin typeface="+mn-lt"/>
              </a:defRPr>
            </a:lvl4pPr>
            <a:lvl5pPr marL="746125" lvl="4" indent="-130175" defTabSz="895350">
              <a:buSzPct val="8900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marL="195262" lvl="2" indent="0">
              <a:spcBef>
                <a:spcPct val="0"/>
              </a:spcBef>
              <a:buClr>
                <a:srgbClr val="002960"/>
              </a:buClr>
              <a:buSzPct val="125000"/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lvl="2">
              <a:spcBef>
                <a:spcPct val="0"/>
              </a:spcBef>
              <a:buClr>
                <a:srgbClr val="002960"/>
              </a:buClr>
              <a:buSzPct val="125000"/>
              <a:buFont typeface="Arial" panose="020B0604020202020204" pitchFamily="34" charset="0"/>
              <a:buChar char="▪"/>
            </a:pPr>
            <a:r>
              <a:rPr lang="en-US" altLang="en-US" sz="2400" dirty="0">
                <a:solidFill>
                  <a:srgbClr val="000000"/>
                </a:solidFill>
                <a:latin typeface="Calibri"/>
              </a:rPr>
              <a:t>Roll out the scorecard to 28 counties up to sub-county levels and promote wide dissemination </a:t>
            </a:r>
          </a:p>
          <a:p>
            <a:pPr lvl="2">
              <a:spcBef>
                <a:spcPct val="0"/>
              </a:spcBef>
              <a:buClr>
                <a:srgbClr val="002960"/>
              </a:buClr>
              <a:buSzPct val="125000"/>
              <a:buFont typeface="Arial" panose="020B0604020202020204" pitchFamily="34" charset="0"/>
              <a:buChar char="▪"/>
            </a:pPr>
            <a:endParaRPr lang="en-US" altLang="en-US" sz="2400" dirty="0">
              <a:solidFill>
                <a:srgbClr val="000000"/>
              </a:solidFill>
              <a:latin typeface="Calibri"/>
            </a:endParaRPr>
          </a:p>
          <a:p>
            <a:pPr marL="479425" lvl="1" indent="-285750" defTabSz="9144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Tracking of performance and actions through visualization and action tracking functionalities for</a:t>
            </a:r>
            <a:r>
              <a:rPr lang="en-US" altLang="en-US" sz="2400" dirty="0">
                <a:solidFill>
                  <a:srgbClr val="000000"/>
                </a:solidFill>
                <a:latin typeface="Calibri"/>
              </a:rPr>
              <a:t> review . Publish the scorecard promote mutual dialogue among all key actors </a:t>
            </a:r>
          </a:p>
          <a:p>
            <a:pPr marL="195262" lvl="2" indent="0">
              <a:spcBef>
                <a:spcPct val="0"/>
              </a:spcBef>
              <a:buClr>
                <a:srgbClr val="002960"/>
              </a:buClr>
              <a:buSzPct val="125000"/>
              <a:buNone/>
            </a:pPr>
            <a:endParaRPr lang="en-US" altLang="en-US" sz="2400" dirty="0">
              <a:solidFill>
                <a:srgbClr val="000000"/>
              </a:solidFill>
              <a:latin typeface="Calibri"/>
            </a:endParaRPr>
          </a:p>
          <a:p>
            <a:pPr lvl="2">
              <a:spcBef>
                <a:spcPct val="0"/>
              </a:spcBef>
              <a:buClr>
                <a:srgbClr val="002960"/>
              </a:buClr>
              <a:buSzPct val="125000"/>
              <a:buFont typeface="Arial" panose="020B0604020202020204" pitchFamily="34" charset="0"/>
              <a:buChar char="▪"/>
            </a:pPr>
            <a:r>
              <a:rPr lang="en-US" altLang="en-US" sz="2400" dirty="0">
                <a:solidFill>
                  <a:srgbClr val="000000"/>
                </a:solidFill>
                <a:latin typeface="Calibri"/>
              </a:rPr>
              <a:t>Advocate for  National /County 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level documentation of experiences and best practices across to promote cross learning</a:t>
            </a:r>
          </a:p>
          <a:p>
            <a:pPr marL="195262" lvl="2" indent="0">
              <a:spcBef>
                <a:spcPct val="0"/>
              </a:spcBef>
              <a:buClr>
                <a:srgbClr val="002960"/>
              </a:buClr>
              <a:buSzPct val="125000"/>
              <a:buNone/>
            </a:pP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marL="195262" lvl="2" indent="0">
              <a:spcBef>
                <a:spcPct val="0"/>
              </a:spcBef>
              <a:buClr>
                <a:srgbClr val="002960"/>
              </a:buClr>
              <a:buSzPct val="125000"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 marL="195262" lvl="2" indent="0">
              <a:spcBef>
                <a:spcPct val="0"/>
              </a:spcBef>
              <a:buClr>
                <a:srgbClr val="002960"/>
              </a:buClr>
              <a:buSzPct val="12500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lvl="2">
              <a:spcBef>
                <a:spcPct val="0"/>
              </a:spcBef>
              <a:buClr>
                <a:srgbClr val="002960"/>
              </a:buClr>
              <a:buSzPct val="125000"/>
              <a:buFont typeface="Arial" panose="020B0604020202020204" pitchFamily="34" charset="0"/>
              <a:buChar char="▪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FC5EE-C10C-4329-996F-6F29B21C99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587" y="1828800"/>
            <a:ext cx="3125273" cy="40949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C8DC7E-9C2A-40FA-B60E-F4563F8136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652" y="2001078"/>
            <a:ext cx="2906208" cy="3922644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305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KENYAN LOGO">
            <a:extLst>
              <a:ext uri="{FF2B5EF4-FFF2-40B4-BE49-F238E27FC236}">
                <a16:creationId xmlns:a16="http://schemas.microsoft.com/office/drawing/2014/main" id="{4D77A1EC-F586-444B-9921-67205BCF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32" y="1341629"/>
            <a:ext cx="1530221" cy="127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8E72B9-08AC-4A85-ABF3-97F00DE86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80" y="5156869"/>
            <a:ext cx="2248981" cy="10092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053136-E67C-48FD-88C5-A45DEF734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176" y="3840981"/>
            <a:ext cx="2807175" cy="7839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71E80F-9A47-4FD4-8CEF-651EC5AC8E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58" t="32795" r="16719" b="39018"/>
          <a:stretch/>
        </p:blipFill>
        <p:spPr>
          <a:xfrm>
            <a:off x="255068" y="3513818"/>
            <a:ext cx="2641373" cy="800652"/>
          </a:xfrm>
          <a:prstGeom prst="rect">
            <a:avLst/>
          </a:prstGeom>
        </p:spPr>
      </p:pic>
      <p:pic>
        <p:nvPicPr>
          <p:cNvPr id="26" name="Picture 25" descr="image005">
            <a:extLst>
              <a:ext uri="{FF2B5EF4-FFF2-40B4-BE49-F238E27FC236}">
                <a16:creationId xmlns:a16="http://schemas.microsoft.com/office/drawing/2014/main" id="{D4061ADF-B22C-48F2-8EB6-273DD8CA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93" y="2205046"/>
            <a:ext cx="4338524" cy="73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883D7CC1-30A3-438B-952C-3D3ACC5714BF}"/>
              </a:ext>
            </a:extLst>
          </p:cNvPr>
          <p:cNvSpPr txBox="1">
            <a:spLocks/>
          </p:cNvSpPr>
          <p:nvPr/>
        </p:nvSpPr>
        <p:spPr>
          <a:xfrm>
            <a:off x="3526979" y="577625"/>
            <a:ext cx="4939093" cy="731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Acknowledgement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AFDDB51-B6AE-4301-AB84-AB20EC3496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9262" y="3654308"/>
            <a:ext cx="1466850" cy="10171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6B48C5-EAA3-41A6-BB9D-A204135196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7153" y="5672421"/>
            <a:ext cx="1810755" cy="849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F54ADC-0B05-4397-B8D2-63CE7834CF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1023" y="5441464"/>
            <a:ext cx="1672667" cy="7669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09E0A-301C-42A7-AA1D-684EDAC7C2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70" y="2100074"/>
            <a:ext cx="3501640" cy="8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3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77BFE-891E-4A93-9DE7-01FC388BC0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03675" y="4668574"/>
            <a:ext cx="3729227" cy="109945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70C0"/>
                </a:solidFill>
              </a:rPr>
              <a:t>Thank you for listening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11631-9136-4291-A289-050C4C6E8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55" y="689524"/>
            <a:ext cx="3854945" cy="24478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1DF560-2ACD-4FA9-BB9F-36496B493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5" t="18625" r="13379" b="11409"/>
          <a:stretch/>
        </p:blipFill>
        <p:spPr>
          <a:xfrm>
            <a:off x="711201" y="772160"/>
            <a:ext cx="622808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1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6162" y="18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4" name="Object 1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162" y="1824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4">
            <a:extLst>
              <a:ext uri="{FF2B5EF4-FFF2-40B4-BE49-F238E27FC236}">
                <a16:creationId xmlns:a16="http://schemas.microsoft.com/office/drawing/2014/main" id="{917C398F-6FA6-AC4B-B21D-F0416A4A4C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81921" y="594940"/>
            <a:ext cx="8689598" cy="2250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defTabSz="914303">
              <a:defRPr/>
            </a:pPr>
            <a:endParaRPr lang="en-US" sz="15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2FEE8CDE-65CD-F84F-8637-033C1A922409}"/>
              </a:ext>
            </a:extLst>
          </p:cNvPr>
          <p:cNvSpPr txBox="1"/>
          <p:nvPr/>
        </p:nvSpPr>
        <p:spPr>
          <a:xfrm>
            <a:off x="1879945" y="706978"/>
            <a:ext cx="8434264" cy="2085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lvl="1" indent="0" defTabSz="895255">
              <a:spcBef>
                <a:spcPts val="612"/>
              </a:spcBef>
              <a:buClr>
                <a:srgbClr val="39302A"/>
              </a:buClr>
              <a:buNone/>
              <a:defRPr/>
            </a:pPr>
            <a:r>
              <a:rPr lang="en-US" sz="1683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Scorecard management tools support nutrition interventions and decision making</a:t>
            </a:r>
            <a:r>
              <a:rPr lang="en-US" sz="1683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457152" lvl="2" indent="-365087" defTabSz="895255">
              <a:spcBef>
                <a:spcPts val="612"/>
              </a:spcBef>
              <a:buClr>
                <a:srgbClr val="39302A"/>
              </a:buClr>
              <a:buSzPct val="119999"/>
              <a:buFont typeface="Arial"/>
              <a:buChar char="–"/>
              <a:defRPr/>
            </a:pPr>
            <a:r>
              <a:rPr lang="en-US" sz="1683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Providing an </a:t>
            </a:r>
            <a:r>
              <a:rPr lang="en-US" sz="1683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r>
              <a:rPr lang="en-US" sz="1683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83" b="1" dirty="0">
                <a:solidFill>
                  <a:srgbClr val="6F0710"/>
                </a:solidFill>
                <a:latin typeface="Arial"/>
                <a:ea typeface="Arial"/>
                <a:cs typeface="Arial"/>
                <a:sym typeface="Arial"/>
              </a:rPr>
              <a:t>management system </a:t>
            </a:r>
            <a:r>
              <a:rPr lang="en-US" sz="1683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to help countries track performance of key indicators and manage actions and workplans</a:t>
            </a:r>
          </a:p>
          <a:p>
            <a:pPr marL="457152" lvl="2" indent="-365087" defTabSz="895255">
              <a:spcBef>
                <a:spcPts val="612"/>
              </a:spcBef>
              <a:buClr>
                <a:srgbClr val="39302A"/>
              </a:buClr>
              <a:buSzPct val="119999"/>
              <a:buFont typeface="Arial"/>
              <a:buChar char="–"/>
              <a:defRPr/>
            </a:pPr>
            <a:r>
              <a:rPr lang="en-US" sz="1683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Using </a:t>
            </a:r>
            <a:r>
              <a:rPr lang="en-US" sz="1683" b="1" dirty="0">
                <a:solidFill>
                  <a:srgbClr val="6F0710"/>
                </a:solidFill>
                <a:latin typeface="Arial"/>
                <a:ea typeface="Arial"/>
                <a:cs typeface="Arial"/>
                <a:sym typeface="Arial"/>
              </a:rPr>
              <a:t>existing quarterly data </a:t>
            </a:r>
            <a:r>
              <a:rPr lang="en-US" sz="1683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to inform actions that address key emerging issues</a:t>
            </a:r>
          </a:p>
          <a:p>
            <a:pPr marL="457152" lvl="2" indent="-365087" defTabSz="895255">
              <a:spcBef>
                <a:spcPts val="612"/>
              </a:spcBef>
              <a:buClr>
                <a:srgbClr val="39302A"/>
              </a:buClr>
              <a:buSzPct val="119999"/>
              <a:buFont typeface="Arial"/>
              <a:buChar char="–"/>
              <a:defRPr/>
            </a:pPr>
            <a:r>
              <a:rPr lang="en-US" sz="1683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Facilitating </a:t>
            </a:r>
            <a:r>
              <a:rPr lang="en-US" sz="1683" b="1" dirty="0">
                <a:solidFill>
                  <a:srgbClr val="6F0710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r>
              <a:rPr lang="en-US" sz="1683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83" b="1" dirty="0">
                <a:solidFill>
                  <a:srgbClr val="6F0710"/>
                </a:solidFill>
                <a:latin typeface="Arial"/>
                <a:ea typeface="Arial"/>
                <a:cs typeface="Arial"/>
                <a:sym typeface="Arial"/>
              </a:rPr>
              <a:t>accountability and advocacy</a:t>
            </a:r>
            <a:r>
              <a:rPr lang="en-US" sz="1683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at national, and sub-national levels through the action tracker and workplan functions, in addition to data visualization tools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9975-2990-DB47-9146-D0F6E3C9F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433" y="3067062"/>
            <a:ext cx="2222369" cy="279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2C98E5-B230-4976-BF89-6CE37B3437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111" y="706978"/>
            <a:ext cx="1047368" cy="803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B2E144-CE75-4B4C-904D-10E46CA00C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150" y="3031636"/>
            <a:ext cx="10451824" cy="36398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393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23" name="Object 2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89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3"/>
          <p:cNvSpPr txBox="1"/>
          <p:nvPr>
            <p:custDataLst>
              <p:tags r:id="rId3"/>
            </p:custDataLst>
          </p:nvPr>
        </p:nvSpPr>
        <p:spPr>
          <a:xfrm>
            <a:off x="1688290" y="1034917"/>
            <a:ext cx="3635466" cy="241416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77748" tIns="77748" rIns="77748" bIns="77748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sz="1837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950" y="1669334"/>
            <a:ext cx="3141309" cy="17048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51" y="234864"/>
            <a:ext cx="7553680" cy="66479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41412"/>
            <a:r>
              <a:rPr lang="en-US" sz="2400" b="1" kern="1200" dirty="0">
                <a:solidFill>
                  <a:srgbClr val="0070C0"/>
                </a:solidFill>
              </a:rPr>
              <a:t>The scorecard supports and strengthens existing action and accountability mechanisms</a:t>
            </a:r>
          </a:p>
        </p:txBody>
      </p:sp>
      <p:sp>
        <p:nvSpPr>
          <p:cNvPr id="38" name="TextBox 33"/>
          <p:cNvSpPr txBox="1"/>
          <p:nvPr>
            <p:custDataLst>
              <p:tags r:id="rId4"/>
            </p:custDataLst>
          </p:nvPr>
        </p:nvSpPr>
        <p:spPr>
          <a:xfrm>
            <a:off x="6921252" y="3843099"/>
            <a:ext cx="3635466" cy="241416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77748" tIns="77748" rIns="77748" bIns="77748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sz="1837" dirty="0"/>
          </a:p>
        </p:txBody>
      </p:sp>
      <p:sp>
        <p:nvSpPr>
          <p:cNvPr id="37" name="TextBox 33"/>
          <p:cNvSpPr txBox="1"/>
          <p:nvPr>
            <p:custDataLst>
              <p:tags r:id="rId5"/>
            </p:custDataLst>
          </p:nvPr>
        </p:nvSpPr>
        <p:spPr>
          <a:xfrm>
            <a:off x="1688290" y="3843099"/>
            <a:ext cx="3635466" cy="241416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77748" tIns="77748" rIns="77748" bIns="77748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sz="1837" dirty="0"/>
          </a:p>
        </p:txBody>
      </p:sp>
      <p:sp>
        <p:nvSpPr>
          <p:cNvPr id="36" name="TextBox 33"/>
          <p:cNvSpPr txBox="1"/>
          <p:nvPr>
            <p:custDataLst>
              <p:tags r:id="rId6"/>
            </p:custDataLst>
          </p:nvPr>
        </p:nvSpPr>
        <p:spPr>
          <a:xfrm>
            <a:off x="6868245" y="1034917"/>
            <a:ext cx="3635466" cy="241416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77748" tIns="77748" rIns="77748" bIns="77748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sz="1837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427" y="2017165"/>
            <a:ext cx="3248047" cy="3248047"/>
          </a:xfrm>
          <a:prstGeom prst="rect">
            <a:avLst/>
          </a:prstGeom>
        </p:spPr>
      </p:pic>
      <p:pic>
        <p:nvPicPr>
          <p:cNvPr id="25" name="Picture 23" descr="https://www.volkswagenstiftung.de/uploads/tx_itaofundinginitiative/Subsahara_01.jpg"/>
          <p:cNvPicPr>
            <a:picLocks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950" y="3913309"/>
            <a:ext cx="2477284" cy="16504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461" y="2069349"/>
            <a:ext cx="823126" cy="126647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451" y="2243552"/>
            <a:ext cx="1802427" cy="938780"/>
          </a:xfrm>
          <a:prstGeom prst="rect">
            <a:avLst/>
          </a:prstGeom>
        </p:spPr>
      </p:pic>
      <p:sp>
        <p:nvSpPr>
          <p:cNvPr id="27" name="Rectangle 27"/>
          <p:cNvSpPr txBox="1"/>
          <p:nvPr/>
        </p:nvSpPr>
        <p:spPr>
          <a:xfrm>
            <a:off x="1936747" y="1144745"/>
            <a:ext cx="2741419" cy="448406"/>
          </a:xfrm>
          <a:prstGeom prst="rect">
            <a:avLst/>
          </a:prstGeom>
          <a:solidFill>
            <a:schemeClr val="accent1">
              <a:alpha val="71000"/>
            </a:schemeClr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="1"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 dirty="0"/>
              <a:t>Data from existing sources are populated in the scorecard</a:t>
            </a:r>
          </a:p>
        </p:txBody>
      </p:sp>
      <p:sp>
        <p:nvSpPr>
          <p:cNvPr id="29" name="Rectangle 27"/>
          <p:cNvSpPr txBox="1"/>
          <p:nvPr/>
        </p:nvSpPr>
        <p:spPr>
          <a:xfrm>
            <a:off x="7115874" y="1144745"/>
            <a:ext cx="3140205" cy="896812"/>
          </a:xfrm>
          <a:prstGeom prst="rect">
            <a:avLst/>
          </a:prstGeom>
          <a:solidFill>
            <a:schemeClr val="accent2">
              <a:alpha val="71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 b="1" dirty="0">
                <a:solidFill>
                  <a:schemeClr val="bg1"/>
                </a:solidFill>
              </a:rPr>
              <a:t>Existing management processes review the scorecard and document recommended actions in minutes and/or the action tracker</a:t>
            </a:r>
          </a:p>
        </p:txBody>
      </p:sp>
      <p:sp>
        <p:nvSpPr>
          <p:cNvPr id="30" name="Rectangle 27"/>
          <p:cNvSpPr txBox="1"/>
          <p:nvPr/>
        </p:nvSpPr>
        <p:spPr>
          <a:xfrm>
            <a:off x="7027358" y="5722020"/>
            <a:ext cx="3385705" cy="448406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 b="1" dirty="0" err="1">
                <a:solidFill>
                  <a:schemeClr val="bg1"/>
                </a:solidFill>
              </a:rPr>
              <a:t>Programmes</a:t>
            </a:r>
            <a:r>
              <a:rPr lang="en-US" sz="1428" b="1" dirty="0">
                <a:solidFill>
                  <a:schemeClr val="bg1"/>
                </a:solidFill>
              </a:rPr>
              <a:t> and partners implement recommended action items</a:t>
            </a:r>
          </a:p>
        </p:txBody>
      </p:sp>
      <p:sp>
        <p:nvSpPr>
          <p:cNvPr id="31" name="Rectangle 27"/>
          <p:cNvSpPr txBox="1"/>
          <p:nvPr/>
        </p:nvSpPr>
        <p:spPr>
          <a:xfrm>
            <a:off x="1812276" y="5578394"/>
            <a:ext cx="3375166" cy="448406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 b="1" dirty="0">
                <a:solidFill>
                  <a:schemeClr val="bg1"/>
                </a:solidFill>
              </a:rPr>
              <a:t>Existing accountability mechanisms monitor implementation and collect data</a:t>
            </a:r>
          </a:p>
        </p:txBody>
      </p:sp>
      <p:sp>
        <p:nvSpPr>
          <p:cNvPr id="34" name="Shape 424"/>
          <p:cNvSpPr/>
          <p:nvPr/>
        </p:nvSpPr>
        <p:spPr>
          <a:xfrm>
            <a:off x="1645751" y="250662"/>
            <a:ext cx="545002" cy="545002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77" tIns="0" rIns="3877" bIns="0" anchor="ctr" anchorCtr="1">
            <a:noAutofit/>
          </a:bodyPr>
          <a:lstStyle/>
          <a:p>
            <a:pPr algn="ctr">
              <a:buSzPct val="25000"/>
            </a:pPr>
            <a:r>
              <a:rPr lang="en-US" sz="3571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FB3702DA-775F-4928-A668-DF0023D2A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193" y="4134678"/>
            <a:ext cx="3098393" cy="157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13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6162" y="18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4" name="Object 1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162" y="1824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83D1E52C-BC42-B74C-98EE-EBCED29AE4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847779" y="439416"/>
            <a:ext cx="8920512" cy="3323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/>
              </a:rPr>
              <a:t>The online scorecard management tool (web platform) functionalities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D7720F-4109-9248-94D7-C8417B770A31}"/>
              </a:ext>
            </a:extLst>
          </p:cNvPr>
          <p:cNvSpPr/>
          <p:nvPr/>
        </p:nvSpPr>
        <p:spPr>
          <a:xfrm>
            <a:off x="1847779" y="825905"/>
            <a:ext cx="8138631" cy="654570"/>
          </a:xfrm>
          <a:prstGeom prst="rect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10" tIns="61565" rIns="61565" bIns="61565" rtlCol="0" anchor="t"/>
          <a:lstStyle/>
          <a:p>
            <a:pPr marL="9525" lvl="3" defTabSz="914303">
              <a:spcBef>
                <a:spcPts val="513"/>
              </a:spcBef>
              <a:buClr>
                <a:srgbClr val="E06020"/>
              </a:buClr>
              <a:defRPr/>
            </a:pPr>
            <a:endParaRPr lang="en-GB" sz="1600" i="1" baseline="30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0811B4-00ED-684C-A508-08C82EDD3E93}"/>
              </a:ext>
            </a:extLst>
          </p:cNvPr>
          <p:cNvSpPr/>
          <p:nvPr/>
        </p:nvSpPr>
        <p:spPr>
          <a:xfrm>
            <a:off x="7594601" y="1036895"/>
            <a:ext cx="62994" cy="26967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3">
              <a:defRPr/>
            </a:pPr>
            <a:endParaRPr lang="en-US" sz="1224" dirty="0" err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3F45C4-8B79-284B-B54F-771C0A401C20}"/>
              </a:ext>
            </a:extLst>
          </p:cNvPr>
          <p:cNvSpPr/>
          <p:nvPr/>
        </p:nvSpPr>
        <p:spPr>
          <a:xfrm>
            <a:off x="1847779" y="6054411"/>
            <a:ext cx="8496442" cy="287983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982" tIns="62982" rIns="62982" bIns="62982" rtlCol="0" anchor="ctr"/>
          <a:lstStyle/>
          <a:p>
            <a:pPr algn="ctr" defTabSz="989452">
              <a:spcBef>
                <a:spcPts val="300"/>
              </a:spcBef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1400" dirty="0">
                <a:solidFill>
                  <a:prstClr val="black"/>
                </a:solidFill>
                <a:latin typeface="Arial"/>
              </a:rPr>
              <a:t>Only users with accounts can access scorecards and management tools at www.rmncah.org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7A0FCC-B08E-3C4C-BCBC-CCB893E99797}"/>
              </a:ext>
            </a:extLst>
          </p:cNvPr>
          <p:cNvSpPr/>
          <p:nvPr/>
        </p:nvSpPr>
        <p:spPr>
          <a:xfrm>
            <a:off x="5438013" y="2934771"/>
            <a:ext cx="1608830" cy="3037870"/>
          </a:xfrm>
          <a:prstGeom prst="rect">
            <a:avLst/>
          </a:prstGeom>
          <a:noFill/>
          <a:ln w="952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982" tIns="143991" rIns="62982" bIns="62982" rtlCol="0" anchor="t"/>
          <a:lstStyle/>
          <a:p>
            <a:pPr algn="ctr" defTabSz="989452">
              <a:spcBef>
                <a:spcPts val="300"/>
              </a:spcBef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1326" dirty="0">
                <a:solidFill>
                  <a:prstClr val="black"/>
                </a:solidFill>
                <a:latin typeface="Arial"/>
              </a:rPr>
              <a:t>Tracks implementation of annual  workplans, listing key milestones and the progress of action items with clear owners and timelines, and an automated notification system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05A635-FF86-F745-AD73-1B96252CB89F}"/>
              </a:ext>
            </a:extLst>
          </p:cNvPr>
          <p:cNvSpPr/>
          <p:nvPr/>
        </p:nvSpPr>
        <p:spPr>
          <a:xfrm>
            <a:off x="1635745" y="2934771"/>
            <a:ext cx="1439915" cy="3052296"/>
          </a:xfrm>
          <a:prstGeom prst="rect">
            <a:avLst/>
          </a:prstGeom>
          <a:noFill/>
          <a:ln w="952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982" tIns="143991" rIns="62982" bIns="62982" rtlCol="0" anchor="t"/>
          <a:lstStyle/>
          <a:p>
            <a:pPr algn="ctr" defTabSz="914303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326" dirty="0">
                <a:solidFill>
                  <a:prstClr val="black"/>
                </a:solidFill>
                <a:latin typeface="Arial"/>
              </a:rPr>
              <a:t>Quarterly performance of priority indicators at national, regional and district level. Some scorecards include facility level data</a:t>
            </a:r>
          </a:p>
          <a:p>
            <a:pPr defTabSz="914303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000" dirty="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302494-5AA2-7747-A28D-09BF7ED86756}"/>
              </a:ext>
            </a:extLst>
          </p:cNvPr>
          <p:cNvSpPr/>
          <p:nvPr/>
        </p:nvSpPr>
        <p:spPr>
          <a:xfrm>
            <a:off x="7299351" y="2934771"/>
            <a:ext cx="1439915" cy="3037870"/>
          </a:xfrm>
          <a:prstGeom prst="rect">
            <a:avLst/>
          </a:prstGeom>
          <a:noFill/>
          <a:ln w="952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982" tIns="143991" rIns="62982" bIns="62982" rtlCol="0" anchor="t"/>
          <a:lstStyle/>
          <a:p>
            <a:pPr algn="ctr" defTabSz="989452">
              <a:spcBef>
                <a:spcPts val="300"/>
              </a:spcBef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1326" dirty="0">
                <a:solidFill>
                  <a:prstClr val="black"/>
                </a:solidFill>
                <a:latin typeface="Arial"/>
              </a:rPr>
              <a:t>An automated SMS notification system alerts action owners on outstanding actions and approaching deadlines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4DD281-0CAC-C542-9C3F-F60D7EBC944D}"/>
              </a:ext>
            </a:extLst>
          </p:cNvPr>
          <p:cNvSpPr/>
          <p:nvPr/>
        </p:nvSpPr>
        <p:spPr>
          <a:xfrm>
            <a:off x="9063532" y="2944778"/>
            <a:ext cx="2002031" cy="3027864"/>
          </a:xfrm>
          <a:prstGeom prst="rect">
            <a:avLst/>
          </a:prstGeom>
          <a:noFill/>
          <a:ln w="952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982" tIns="143991" rIns="62982" bIns="62982" rtlCol="0" anchor="t"/>
          <a:lstStyle/>
          <a:p>
            <a:pPr algn="ctr" defTabSz="914303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326" dirty="0">
                <a:solidFill>
                  <a:prstClr val="black"/>
                </a:solidFill>
                <a:latin typeface="Arial"/>
              </a:rPr>
              <a:t>Charts, maps, and other data visualisation tools provide additional context by showing indicator performance over time</a:t>
            </a:r>
            <a:endParaRPr lang="en-US" sz="1326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2AEBFD-D95F-1D41-B05C-C201261CCE1D}"/>
              </a:ext>
            </a:extLst>
          </p:cNvPr>
          <p:cNvSpPr/>
          <p:nvPr/>
        </p:nvSpPr>
        <p:spPr>
          <a:xfrm>
            <a:off x="1741763" y="1237530"/>
            <a:ext cx="1439915" cy="359979"/>
          </a:xfrm>
          <a:prstGeom prst="rect">
            <a:avLst/>
          </a:prstGeom>
          <a:noFill/>
          <a:ln w="952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982" tIns="62982" rIns="62982" bIns="62982" rtlCol="0" anchor="ctr"/>
          <a:lstStyle/>
          <a:p>
            <a:pPr algn="ctr" defTabSz="989452">
              <a:spcBef>
                <a:spcPts val="300"/>
              </a:spcBef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Scorecard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32C5A9-D123-5248-974D-AF1764AFBA63}"/>
              </a:ext>
            </a:extLst>
          </p:cNvPr>
          <p:cNvSpPr/>
          <p:nvPr/>
        </p:nvSpPr>
        <p:spPr>
          <a:xfrm>
            <a:off x="5429153" y="1237530"/>
            <a:ext cx="1608830" cy="359979"/>
          </a:xfrm>
          <a:prstGeom prst="rect">
            <a:avLst/>
          </a:prstGeom>
          <a:noFill/>
          <a:ln w="952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982" tIns="62982" rIns="62982" bIns="62982" rtlCol="0" anchor="ctr"/>
          <a:lstStyle/>
          <a:p>
            <a:pPr defTabSz="989452">
              <a:spcBef>
                <a:spcPts val="300"/>
              </a:spcBef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Workplan manager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603912-B6E3-3F46-B5E2-40D2A23F1829}"/>
              </a:ext>
            </a:extLst>
          </p:cNvPr>
          <p:cNvSpPr/>
          <p:nvPr/>
        </p:nvSpPr>
        <p:spPr>
          <a:xfrm>
            <a:off x="7312451" y="1237530"/>
            <a:ext cx="1439915" cy="359979"/>
          </a:xfrm>
          <a:prstGeom prst="rect">
            <a:avLst/>
          </a:prstGeom>
          <a:noFill/>
          <a:ln w="952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982" tIns="62982" rIns="62982" bIns="62982" rtlCol="0" anchor="ctr"/>
          <a:lstStyle/>
          <a:p>
            <a:pPr algn="ctr" defTabSz="989452">
              <a:spcBef>
                <a:spcPts val="300"/>
              </a:spcBef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US" sz="1100" b="1" dirty="0">
                <a:solidFill>
                  <a:prstClr val="black"/>
                </a:solidFill>
                <a:latin typeface="Arial"/>
              </a:rPr>
              <a:t>Mobile notifications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A3F949-1FE2-B64E-8EE1-6DDCAE6D02CF}"/>
              </a:ext>
            </a:extLst>
          </p:cNvPr>
          <p:cNvSpPr/>
          <p:nvPr/>
        </p:nvSpPr>
        <p:spPr>
          <a:xfrm>
            <a:off x="9328376" y="1237530"/>
            <a:ext cx="1439915" cy="359979"/>
          </a:xfrm>
          <a:prstGeom prst="rect">
            <a:avLst/>
          </a:prstGeom>
          <a:noFill/>
          <a:ln w="952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982" tIns="62982" rIns="62982" bIns="62982" rtlCol="0" anchor="ctr"/>
          <a:lstStyle/>
          <a:p>
            <a:pPr algn="ctr" defTabSz="989452">
              <a:spcBef>
                <a:spcPts val="300"/>
              </a:spcBef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Data </a:t>
            </a:r>
            <a:r>
              <a:rPr lang="en-US" sz="1400" b="1" dirty="0" err="1">
                <a:solidFill>
                  <a:prstClr val="black"/>
                </a:solidFill>
                <a:latin typeface="Arial"/>
              </a:rPr>
              <a:t>visualisation</a:t>
            </a:r>
            <a:endParaRPr lang="en-US" sz="1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F4B636-DF53-7E49-9D4C-47BDFD334F32}"/>
              </a:ext>
            </a:extLst>
          </p:cNvPr>
          <p:cNvSpPr txBox="1"/>
          <p:nvPr/>
        </p:nvSpPr>
        <p:spPr>
          <a:xfrm>
            <a:off x="1933276" y="2828447"/>
            <a:ext cx="750211" cy="241808"/>
          </a:xfrm>
          <a:prstGeom prst="rect">
            <a:avLst/>
          </a:prstGeom>
          <a:solidFill>
            <a:schemeClr val="bg1"/>
          </a:solidFill>
        </p:spPr>
        <p:txBody>
          <a:bodyPr wrap="none" lIns="83973" tIns="41987" rIns="83973" bIns="41987" rtlCol="0">
            <a:spAutoFit/>
          </a:bodyPr>
          <a:lstStyle/>
          <a:p>
            <a:pPr defTabSz="914303">
              <a:defRPr/>
            </a:pPr>
            <a:r>
              <a:rPr lang="en-GB" sz="1000" b="1" dirty="0">
                <a:solidFill>
                  <a:prstClr val="black"/>
                </a:solidFill>
                <a:latin typeface="Arial"/>
              </a:rPr>
              <a:t>What It is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C83D0C-D007-7644-81FE-01E249EDFC17}"/>
              </a:ext>
            </a:extLst>
          </p:cNvPr>
          <p:cNvSpPr txBox="1"/>
          <p:nvPr/>
        </p:nvSpPr>
        <p:spPr>
          <a:xfrm>
            <a:off x="5409812" y="2828447"/>
            <a:ext cx="750211" cy="241808"/>
          </a:xfrm>
          <a:prstGeom prst="rect">
            <a:avLst/>
          </a:prstGeom>
          <a:solidFill>
            <a:schemeClr val="bg1"/>
          </a:solidFill>
        </p:spPr>
        <p:txBody>
          <a:bodyPr wrap="none" lIns="83973" tIns="41987" rIns="83973" bIns="41987" rtlCol="0">
            <a:spAutoFit/>
          </a:bodyPr>
          <a:lstStyle/>
          <a:p>
            <a:pPr defTabSz="914303">
              <a:defRPr/>
            </a:pPr>
            <a:r>
              <a:rPr lang="en-GB" sz="1000" b="1" dirty="0">
                <a:solidFill>
                  <a:prstClr val="black"/>
                </a:solidFill>
                <a:latin typeface="Arial"/>
              </a:rPr>
              <a:t>What it is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5A5363-7A98-2E4A-B4CF-ADE3B9438403}"/>
              </a:ext>
            </a:extLst>
          </p:cNvPr>
          <p:cNvSpPr txBox="1"/>
          <p:nvPr/>
        </p:nvSpPr>
        <p:spPr>
          <a:xfrm>
            <a:off x="7200254" y="2828447"/>
            <a:ext cx="750211" cy="241808"/>
          </a:xfrm>
          <a:prstGeom prst="rect">
            <a:avLst/>
          </a:prstGeom>
          <a:solidFill>
            <a:schemeClr val="bg1"/>
          </a:solidFill>
        </p:spPr>
        <p:txBody>
          <a:bodyPr wrap="none" lIns="83973" tIns="41987" rIns="83973" bIns="41987" rtlCol="0">
            <a:spAutoFit/>
          </a:bodyPr>
          <a:lstStyle/>
          <a:p>
            <a:pPr defTabSz="914303">
              <a:defRPr/>
            </a:pPr>
            <a:r>
              <a:rPr lang="en-GB" sz="1000" b="1" dirty="0">
                <a:solidFill>
                  <a:prstClr val="black"/>
                </a:solidFill>
                <a:latin typeface="Arial"/>
              </a:rPr>
              <a:t>What it is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2355D8-BAB2-DE48-B9C6-9F4405DA6872}"/>
              </a:ext>
            </a:extLst>
          </p:cNvPr>
          <p:cNvSpPr txBox="1"/>
          <p:nvPr/>
        </p:nvSpPr>
        <p:spPr>
          <a:xfrm>
            <a:off x="8965519" y="2828447"/>
            <a:ext cx="750211" cy="241808"/>
          </a:xfrm>
          <a:prstGeom prst="rect">
            <a:avLst/>
          </a:prstGeom>
          <a:solidFill>
            <a:schemeClr val="bg1"/>
          </a:solidFill>
        </p:spPr>
        <p:txBody>
          <a:bodyPr wrap="none" lIns="83973" tIns="41987" rIns="83973" bIns="41987" rtlCol="0">
            <a:spAutoFit/>
          </a:bodyPr>
          <a:lstStyle/>
          <a:p>
            <a:pPr defTabSz="914303">
              <a:defRPr/>
            </a:pPr>
            <a:r>
              <a:rPr lang="en-GB" sz="1000" b="1" dirty="0">
                <a:solidFill>
                  <a:prstClr val="black"/>
                </a:solidFill>
                <a:latin typeface="Arial"/>
              </a:rPr>
              <a:t>What it is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1157EB-9756-7340-BA35-77F58ED12FA6}"/>
              </a:ext>
            </a:extLst>
          </p:cNvPr>
          <p:cNvGrpSpPr/>
          <p:nvPr/>
        </p:nvGrpSpPr>
        <p:grpSpPr>
          <a:xfrm>
            <a:off x="1755015" y="1607781"/>
            <a:ext cx="1439813" cy="1220666"/>
            <a:chOff x="133644" y="914400"/>
            <a:chExt cx="8827794" cy="472243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3F40169-1E32-E94F-B408-FD9922B46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644" y="1152525"/>
              <a:ext cx="8827794" cy="4484312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65004-4028-B544-AE2E-5E5726633752}"/>
                </a:ext>
              </a:extLst>
            </p:cNvPr>
            <p:cNvSpPr/>
            <p:nvPr/>
          </p:nvSpPr>
          <p:spPr>
            <a:xfrm>
              <a:off x="8096250" y="914400"/>
              <a:ext cx="855663" cy="7905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3">
                <a:defRPr/>
              </a:pPr>
              <a:endParaRPr lang="en-GB" sz="1837" dirty="0" err="1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7C9B54F-DE5B-8C4E-88ED-61AA0F43D8D5}"/>
              </a:ext>
            </a:extLst>
          </p:cNvPr>
          <p:cNvGrpSpPr/>
          <p:nvPr/>
        </p:nvGrpSpPr>
        <p:grpSpPr>
          <a:xfrm>
            <a:off x="7449142" y="1769971"/>
            <a:ext cx="1125942" cy="818734"/>
            <a:chOff x="5798774" y="1916033"/>
            <a:chExt cx="1174861" cy="1151364"/>
          </a:xfrm>
        </p:grpSpPr>
        <p:pic>
          <p:nvPicPr>
            <p:cNvPr id="46" name="Picture 145" descr="Image result for mobile phone">
              <a:extLst>
                <a:ext uri="{FF2B5EF4-FFF2-40B4-BE49-F238E27FC236}">
                  <a16:creationId xmlns:a16="http://schemas.microsoft.com/office/drawing/2014/main" id="{CEB5CE35-30DF-604D-AE1D-3216B3AF8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774" y="1916033"/>
              <a:ext cx="1174861" cy="1151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4939547-7A5F-7543-BCD9-CDCFBC05C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52597" y="2051954"/>
              <a:ext cx="507668" cy="87952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23D3A25-7CBE-154C-A1BB-541C522B3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28445" y="2051954"/>
              <a:ext cx="502013" cy="879521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50B3A2F-4D5A-4944-84A8-9D070FF8885F}"/>
              </a:ext>
            </a:extLst>
          </p:cNvPr>
          <p:cNvSpPr/>
          <p:nvPr/>
        </p:nvSpPr>
        <p:spPr>
          <a:xfrm>
            <a:off x="3612004" y="1237530"/>
            <a:ext cx="1439915" cy="359979"/>
          </a:xfrm>
          <a:prstGeom prst="rect">
            <a:avLst/>
          </a:prstGeom>
          <a:noFill/>
          <a:ln w="952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982" tIns="62982" rIns="62982" bIns="62982" rtlCol="0" anchor="ctr"/>
          <a:lstStyle/>
          <a:p>
            <a:pPr algn="ctr" defTabSz="989452">
              <a:spcBef>
                <a:spcPts val="300"/>
              </a:spcBef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Arial"/>
              </a:rPr>
              <a:t>Action tracker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3C32A81-1549-154B-8DBE-78F9E5F939B2}"/>
              </a:ext>
            </a:extLst>
          </p:cNvPr>
          <p:cNvSpPr/>
          <p:nvPr/>
        </p:nvSpPr>
        <p:spPr>
          <a:xfrm>
            <a:off x="3560619" y="2944778"/>
            <a:ext cx="1608830" cy="3027864"/>
          </a:xfrm>
          <a:prstGeom prst="rect">
            <a:avLst/>
          </a:prstGeom>
          <a:noFill/>
          <a:ln w="952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982" tIns="143991" rIns="62982" bIns="62982" rtlCol="0" anchor="t"/>
          <a:lstStyle/>
          <a:p>
            <a:pPr algn="ctr" defTabSz="989452">
              <a:spcBef>
                <a:spcPts val="300"/>
              </a:spcBef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1326" dirty="0">
                <a:solidFill>
                  <a:prstClr val="black"/>
                </a:solidFill>
                <a:latin typeface="Arial"/>
              </a:rPr>
              <a:t>Used to assign actions with deadlines to action “owners”. It includes a progress field showing implementation status and an automated notification system   </a:t>
            </a:r>
          </a:p>
          <a:p>
            <a:pPr algn="ctr" defTabSz="989452">
              <a:spcBef>
                <a:spcPts val="300"/>
              </a:spcBef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endParaRPr lang="en-US" sz="1326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D81E220-C5BC-E544-90AA-475192EEF87E}"/>
              </a:ext>
            </a:extLst>
          </p:cNvPr>
          <p:cNvSpPr/>
          <p:nvPr/>
        </p:nvSpPr>
        <p:spPr>
          <a:xfrm>
            <a:off x="3651760" y="1237530"/>
            <a:ext cx="1439915" cy="359979"/>
          </a:xfrm>
          <a:prstGeom prst="rect">
            <a:avLst/>
          </a:prstGeom>
          <a:noFill/>
          <a:ln w="952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982" tIns="62982" rIns="62982" bIns="62982" rtlCol="0" anchor="ctr"/>
          <a:lstStyle/>
          <a:p>
            <a:pPr algn="ctr" defTabSz="989452">
              <a:spcBef>
                <a:spcPts val="300"/>
              </a:spcBef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Action tracker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5F55D34-4501-2347-8C40-0AA677250226}"/>
              </a:ext>
            </a:extLst>
          </p:cNvPr>
          <p:cNvSpPr txBox="1"/>
          <p:nvPr/>
        </p:nvSpPr>
        <p:spPr>
          <a:xfrm>
            <a:off x="3678047" y="2828447"/>
            <a:ext cx="750211" cy="241808"/>
          </a:xfrm>
          <a:prstGeom prst="rect">
            <a:avLst/>
          </a:prstGeom>
          <a:solidFill>
            <a:schemeClr val="bg1"/>
          </a:solidFill>
        </p:spPr>
        <p:txBody>
          <a:bodyPr wrap="none" lIns="83973" tIns="41987" rIns="83973" bIns="41987" rtlCol="0">
            <a:spAutoFit/>
          </a:bodyPr>
          <a:lstStyle/>
          <a:p>
            <a:pPr defTabSz="914303">
              <a:defRPr/>
            </a:pPr>
            <a:r>
              <a:rPr lang="en-GB" sz="1000" b="1" dirty="0">
                <a:solidFill>
                  <a:prstClr val="black"/>
                </a:solidFill>
                <a:latin typeface="Arial"/>
              </a:rPr>
              <a:t>What it is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47AB418-DCC5-F443-8B5D-6261A79CAB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1717" y="1719376"/>
            <a:ext cx="1439915" cy="99203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35CE2C2-7240-6D40-986B-B90824D92D4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5469"/>
          <a:stretch/>
        </p:blipFill>
        <p:spPr>
          <a:xfrm>
            <a:off x="9248400" y="1744212"/>
            <a:ext cx="1573361" cy="99620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982121-3E65-D14E-9EB9-1E3E3CE4E0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4220" r="63586" b="29390"/>
          <a:stretch/>
        </p:blipFill>
        <p:spPr>
          <a:xfrm>
            <a:off x="5525008" y="1769971"/>
            <a:ext cx="1404254" cy="86830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4243B4-FDF8-DF4D-8D83-8C96A85613C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4220" r="87705" b="75011"/>
          <a:stretch/>
        </p:blipFill>
        <p:spPr>
          <a:xfrm>
            <a:off x="5317767" y="1708198"/>
            <a:ext cx="993979" cy="2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8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1" name="Object 1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4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78851" name="Object 1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270" y="1"/>
                        <a:ext cx="16197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0" name="Rectangle 78849"/>
          <p:cNvSpPr/>
          <p:nvPr/>
        </p:nvSpPr>
        <p:spPr>
          <a:xfrm>
            <a:off x="1806425" y="1888642"/>
            <a:ext cx="5973183" cy="44585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prstClr val="black"/>
              </a:solidFill>
            </a:endParaRPr>
          </a:p>
        </p:txBody>
      </p:sp>
      <p:sp>
        <p:nvSpPr>
          <p:cNvPr id="52" name="Pentagon 51"/>
          <p:cNvSpPr>
            <a:spLocks/>
          </p:cNvSpPr>
          <p:nvPr/>
        </p:nvSpPr>
        <p:spPr>
          <a:xfrm>
            <a:off x="3851073" y="3752955"/>
            <a:ext cx="3848514" cy="738877"/>
          </a:xfrm>
          <a:prstGeom prst="homePlate">
            <a:avLst>
              <a:gd name="adj" fmla="val 872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schemeClr val="bg1"/>
              </a:solidFill>
            </a:endParaRPr>
          </a:p>
        </p:txBody>
      </p:sp>
      <p:sp>
        <p:nvSpPr>
          <p:cNvPr id="53" name="Pentagon 52"/>
          <p:cNvSpPr>
            <a:spLocks/>
          </p:cNvSpPr>
          <p:nvPr/>
        </p:nvSpPr>
        <p:spPr>
          <a:xfrm>
            <a:off x="3851073" y="5094104"/>
            <a:ext cx="3848514" cy="738877"/>
          </a:xfrm>
          <a:prstGeom prst="homePlate">
            <a:avLst>
              <a:gd name="adj" fmla="val 872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schemeClr val="bg1"/>
              </a:solidFill>
            </a:endParaRPr>
          </a:p>
        </p:txBody>
      </p:sp>
      <p:sp>
        <p:nvSpPr>
          <p:cNvPr id="23" name="Pentagon 22"/>
          <p:cNvSpPr>
            <a:spLocks/>
          </p:cNvSpPr>
          <p:nvPr/>
        </p:nvSpPr>
        <p:spPr>
          <a:xfrm>
            <a:off x="3851073" y="2411806"/>
            <a:ext cx="3848514" cy="738877"/>
          </a:xfrm>
          <a:prstGeom prst="homePlate">
            <a:avLst>
              <a:gd name="adj" fmla="val 872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schemeClr val="bg1"/>
              </a:solidFill>
            </a:endParaRPr>
          </a:p>
        </p:txBody>
      </p:sp>
      <p:pic>
        <p:nvPicPr>
          <p:cNvPr id="78852" name="Picture 16" descr="stoplight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896852" y="1978351"/>
            <a:ext cx="2090219" cy="42791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Rectangle 286"/>
          <p:cNvSpPr>
            <a:spLocks noChangeArrowheads="1"/>
          </p:cNvSpPr>
          <p:nvPr/>
        </p:nvSpPr>
        <p:spPr bwMode="gray">
          <a:xfrm>
            <a:off x="4097963" y="5322230"/>
            <a:ext cx="3687736" cy="28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37" dirty="0">
                <a:solidFill>
                  <a:schemeClr val="bg1"/>
                </a:solidFill>
              </a:rPr>
              <a:t>Target achieved (Example: &gt; 95%)</a:t>
            </a:r>
          </a:p>
        </p:txBody>
      </p:sp>
      <p:sp>
        <p:nvSpPr>
          <p:cNvPr id="78857" name="Rectangle 286"/>
          <p:cNvSpPr>
            <a:spLocks noChangeArrowheads="1"/>
          </p:cNvSpPr>
          <p:nvPr/>
        </p:nvSpPr>
        <p:spPr bwMode="gray">
          <a:xfrm>
            <a:off x="4097962" y="3981082"/>
            <a:ext cx="3543218" cy="28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37" dirty="0">
                <a:solidFill>
                  <a:schemeClr val="bg1"/>
                </a:solidFill>
              </a:rPr>
              <a:t>Progress but more effort required</a:t>
            </a:r>
          </a:p>
        </p:txBody>
      </p:sp>
      <p:sp>
        <p:nvSpPr>
          <p:cNvPr id="78859" name="Rectangle 286"/>
          <p:cNvSpPr>
            <a:spLocks noChangeArrowheads="1"/>
          </p:cNvSpPr>
          <p:nvPr/>
        </p:nvSpPr>
        <p:spPr bwMode="gray">
          <a:xfrm>
            <a:off x="4097962" y="2639933"/>
            <a:ext cx="3351269" cy="28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37" dirty="0">
                <a:solidFill>
                  <a:schemeClr val="bg1"/>
                </a:solidFill>
              </a:rPr>
              <a:t>Not on track (Example: &lt; 55%) </a:t>
            </a:r>
          </a:p>
        </p:txBody>
      </p:sp>
      <p:sp>
        <p:nvSpPr>
          <p:cNvPr id="78860" name="Line 20"/>
          <p:cNvSpPr>
            <a:spLocks noChangeShapeType="1"/>
          </p:cNvSpPr>
          <p:nvPr/>
        </p:nvSpPr>
        <p:spPr bwMode="gray">
          <a:xfrm>
            <a:off x="1932737" y="3451819"/>
            <a:ext cx="2018451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en-US" sz="1837">
              <a:solidFill>
                <a:prstClr val="black"/>
              </a:solidFill>
            </a:endParaRPr>
          </a:p>
        </p:txBody>
      </p:sp>
      <p:sp>
        <p:nvSpPr>
          <p:cNvPr id="78861" name="Line 21"/>
          <p:cNvSpPr>
            <a:spLocks noChangeShapeType="1"/>
          </p:cNvSpPr>
          <p:nvPr/>
        </p:nvSpPr>
        <p:spPr bwMode="gray">
          <a:xfrm>
            <a:off x="1932737" y="4792968"/>
            <a:ext cx="2018451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en-US" sz="1837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74553" y="3563956"/>
            <a:ext cx="1116876" cy="1116876"/>
          </a:xfrm>
          <a:prstGeom prst="ellipse">
            <a:avLst/>
          </a:prstGeom>
          <a:solidFill>
            <a:srgbClr val="FFFF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prstClr val="black"/>
              </a:solidFill>
            </a:endParaRPr>
          </a:p>
        </p:txBody>
      </p:sp>
      <p:sp>
        <p:nvSpPr>
          <p:cNvPr id="78854" name="Rectangle 27"/>
          <p:cNvSpPr>
            <a:spLocks noChangeArrowheads="1"/>
          </p:cNvSpPr>
          <p:nvPr/>
        </p:nvSpPr>
        <p:spPr bwMode="gray">
          <a:xfrm>
            <a:off x="2596392" y="3981082"/>
            <a:ext cx="673198" cy="282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 anchorCtr="0">
            <a:noAutofit/>
          </a:bodyPr>
          <a:lstStyle>
            <a:lvl1pPr marL="342900" indent="-342900"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947738" defTabSz="895350">
              <a:buSzPct val="12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1141413" defTabSz="895350">
              <a:buSzPct val="12000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1441450" defTabSz="895350">
              <a:buSzPct val="8900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 sz="1837" dirty="0">
                <a:solidFill>
                  <a:prstClr val="black"/>
                </a:solidFill>
              </a:rPr>
              <a:t>Yellow</a:t>
            </a:r>
          </a:p>
        </p:txBody>
      </p:sp>
      <p:sp>
        <p:nvSpPr>
          <p:cNvPr id="22" name="Oval 21"/>
          <p:cNvSpPr/>
          <p:nvPr/>
        </p:nvSpPr>
        <p:spPr>
          <a:xfrm>
            <a:off x="2374553" y="4896134"/>
            <a:ext cx="1116876" cy="1116876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3297" bIns="93297"/>
          <a:lstStyle/>
          <a:p>
            <a:pPr marL="349861" indent="-349861" defTabSz="913526"/>
            <a:endParaRPr lang="en-US" sz="1837" dirty="0" err="1">
              <a:solidFill>
                <a:prstClr val="black"/>
              </a:solidFill>
            </a:endParaRPr>
          </a:p>
        </p:txBody>
      </p:sp>
      <p:sp>
        <p:nvSpPr>
          <p:cNvPr id="78855" name="Rectangle 27"/>
          <p:cNvSpPr>
            <a:spLocks noChangeArrowheads="1"/>
          </p:cNvSpPr>
          <p:nvPr/>
        </p:nvSpPr>
        <p:spPr bwMode="gray">
          <a:xfrm>
            <a:off x="2605224" y="5313260"/>
            <a:ext cx="655534" cy="282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 anchorCtr="0">
            <a:noAutofit/>
          </a:bodyPr>
          <a:lstStyle>
            <a:lvl1pPr marL="342900" indent="-342900"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947738" defTabSz="895350">
              <a:buSzPct val="12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1141413" defTabSz="895350">
              <a:buSzPct val="12000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1441450" defTabSz="895350">
              <a:buSzPct val="8900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 sz="1837" dirty="0">
                <a:solidFill>
                  <a:prstClr val="white"/>
                </a:solidFill>
              </a:rPr>
              <a:t>Green</a:t>
            </a:r>
          </a:p>
        </p:txBody>
      </p:sp>
      <p:sp>
        <p:nvSpPr>
          <p:cNvPr id="2" name="Oval 1"/>
          <p:cNvSpPr/>
          <p:nvPr/>
        </p:nvSpPr>
        <p:spPr>
          <a:xfrm>
            <a:off x="2374553" y="2222807"/>
            <a:ext cx="1116876" cy="1116876"/>
          </a:xfrm>
          <a:prstGeom prst="ellipse">
            <a:avLst/>
          </a:prstGeom>
          <a:solidFill>
            <a:srgbClr val="FF0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prstClr val="black"/>
              </a:solidFill>
            </a:endParaRPr>
          </a:p>
        </p:txBody>
      </p:sp>
      <p:sp>
        <p:nvSpPr>
          <p:cNvPr id="78858" name="Rectangle 27"/>
          <p:cNvSpPr>
            <a:spLocks noChangeArrowheads="1"/>
          </p:cNvSpPr>
          <p:nvPr/>
        </p:nvSpPr>
        <p:spPr bwMode="gray">
          <a:xfrm>
            <a:off x="2716443" y="2639933"/>
            <a:ext cx="433097" cy="282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 anchorCtr="0">
            <a:noAutofit/>
          </a:bodyPr>
          <a:lstStyle>
            <a:lvl1pPr marL="342900" indent="-342900"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947738" defTabSz="895350">
              <a:buSzPct val="12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1141413" defTabSz="895350">
              <a:buSzPct val="12000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1441450" defTabSz="895350">
              <a:buSzPct val="8900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None/>
            </a:pPr>
            <a:r>
              <a:rPr lang="en-US" sz="1837" dirty="0">
                <a:solidFill>
                  <a:prstClr val="white"/>
                </a:solidFill>
              </a:rPr>
              <a:t>Red</a:t>
            </a:r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gray">
          <a:xfrm>
            <a:off x="4022954" y="3451819"/>
            <a:ext cx="3615271" cy="0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ysDot"/>
            <a:round/>
            <a:headEnd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en-US" sz="1837">
              <a:solidFill>
                <a:prstClr val="black"/>
              </a:solidFill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gray">
          <a:xfrm>
            <a:off x="4022954" y="4792968"/>
            <a:ext cx="3615271" cy="0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ysDot"/>
            <a:round/>
            <a:headEnd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en-US" sz="1837">
              <a:solidFill>
                <a:prstClr val="black"/>
              </a:solidFill>
            </a:endParaRPr>
          </a:p>
        </p:txBody>
      </p:sp>
      <p:sp>
        <p:nvSpPr>
          <p:cNvPr id="78862" name="Rectangle 286"/>
          <p:cNvSpPr>
            <a:spLocks noChangeArrowheads="1"/>
          </p:cNvSpPr>
          <p:nvPr/>
        </p:nvSpPr>
        <p:spPr bwMode="gray">
          <a:xfrm>
            <a:off x="4623414" y="3313146"/>
            <a:ext cx="2414352" cy="282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74638" tIns="0" rIns="74638" bIns="0">
            <a:noAutofit/>
          </a:bodyPr>
          <a:lstStyle>
            <a:lvl1pPr marL="342900" indent="-342900"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596900" indent="-192088" defTabSz="8953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973138" indent="-261938" defTabSz="895350">
              <a:buSzPct val="12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243013" indent="-155575" defTabSz="895350">
              <a:buSzPct val="12000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487488" indent="-130175" defTabSz="895350">
              <a:buSzPct val="8900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944688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01888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859088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16288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sz="1837" dirty="0">
                <a:solidFill>
                  <a:prstClr val="black"/>
                </a:solidFill>
              </a:rPr>
              <a:t>Red-yellow threshold</a:t>
            </a:r>
          </a:p>
        </p:txBody>
      </p:sp>
      <p:sp>
        <p:nvSpPr>
          <p:cNvPr id="78863" name="Rectangle 286"/>
          <p:cNvSpPr>
            <a:spLocks noChangeArrowheads="1"/>
          </p:cNvSpPr>
          <p:nvPr/>
        </p:nvSpPr>
        <p:spPr bwMode="gray">
          <a:xfrm>
            <a:off x="4529532" y="4654170"/>
            <a:ext cx="2660537" cy="288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74638" tIns="0" rIns="74638" bIns="0">
            <a:spAutoFit/>
          </a:bodyPr>
          <a:lstStyle>
            <a:lvl1pPr marL="342900" indent="-342900"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596900" indent="-192088" defTabSz="8953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973138" indent="-261938" defTabSz="895350">
              <a:buSzPct val="12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243013" indent="-155575" defTabSz="895350">
              <a:buSzPct val="12000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487488" indent="-130175" defTabSz="895350">
              <a:buSzPct val="8900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944688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01888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859088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16288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sz="1837" dirty="0">
                <a:solidFill>
                  <a:prstClr val="black"/>
                </a:solidFill>
              </a:rPr>
              <a:t>Yellow-green threshold 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7916322" y="3225306"/>
            <a:ext cx="0" cy="40369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itle 1"/>
          <p:cNvSpPr txBox="1">
            <a:spLocks/>
          </p:cNvSpPr>
          <p:nvPr/>
        </p:nvSpPr>
        <p:spPr bwMode="auto">
          <a:xfrm>
            <a:off x="1645751" y="239755"/>
            <a:ext cx="8649397" cy="152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646271"/>
            <a:r>
              <a:rPr lang="en-US" sz="1939" dirty="0">
                <a:solidFill>
                  <a:srgbClr val="0070C0"/>
                </a:solidFill>
              </a:rPr>
              <a:t>Each indicator has defined thresholds to indicate whether or not performance is on track. </a:t>
            </a:r>
            <a:endParaRPr lang="en-US" sz="1939" kern="0" dirty="0">
              <a:solidFill>
                <a:srgbClr val="0070C0"/>
              </a:solidFill>
            </a:endParaRPr>
          </a:p>
          <a:p>
            <a:pPr marL="646271"/>
            <a:endParaRPr lang="en-US" sz="1939" kern="0" dirty="0"/>
          </a:p>
          <a:p>
            <a:pPr marL="646271"/>
            <a:r>
              <a:rPr lang="en-US" sz="1939" kern="0" dirty="0"/>
              <a:t>Most countries align the “green” threshold with national targets</a:t>
            </a:r>
          </a:p>
          <a:p>
            <a:pPr marL="646271"/>
            <a:r>
              <a:rPr lang="en-US" sz="1939" kern="0" dirty="0"/>
              <a:t>and the “red” threshold with the baseline</a:t>
            </a:r>
            <a:endParaRPr lang="en-US" sz="1939" dirty="0"/>
          </a:p>
        </p:txBody>
      </p:sp>
      <p:grpSp>
        <p:nvGrpSpPr>
          <p:cNvPr id="30" name="Group 29"/>
          <p:cNvGrpSpPr>
            <a:grpSpLocks/>
          </p:cNvGrpSpPr>
          <p:nvPr/>
        </p:nvGrpSpPr>
        <p:grpSpPr>
          <a:xfrm>
            <a:off x="1645751" y="250664"/>
            <a:ext cx="545003" cy="545003"/>
            <a:chOff x="6997159" y="2164854"/>
            <a:chExt cx="1259505" cy="1259505"/>
          </a:xfrm>
        </p:grpSpPr>
        <p:sp>
          <p:nvSpPr>
            <p:cNvPr id="31" name="TextBox 9"/>
            <p:cNvSpPr txBox="1"/>
            <p:nvPr>
              <p:custDataLst>
                <p:tags r:id="rId4"/>
              </p:custDataLst>
            </p:nvPr>
          </p:nvSpPr>
          <p:spPr>
            <a:xfrm>
              <a:off x="6997159" y="2164854"/>
              <a:ext cx="1259505" cy="125950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txBody>
            <a:bodyPr vert="horz" lIns="3887" tIns="0" rIns="3887" bIns="0" rtlCol="0" anchor="ctr" anchorCtr="1"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837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4" descr="http://www.clker.com/cliparts/8/H/7/b/P/m/wrench-and-hammer-silhouette-white-hi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863" y="2388121"/>
              <a:ext cx="934448" cy="812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286"/>
          <p:cNvSpPr>
            <a:spLocks noChangeArrowheads="1"/>
          </p:cNvSpPr>
          <p:nvPr/>
        </p:nvSpPr>
        <p:spPr bwMode="gray">
          <a:xfrm>
            <a:off x="8257310" y="1937593"/>
            <a:ext cx="1792748" cy="4186648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3472" tIns="73472" rIns="73472" bIns="73472" anchor="ctr">
            <a:spAutoFit/>
          </a:bodyPr>
          <a:lstStyle>
            <a:lvl1pPr marL="342900" indent="-342900"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530225" indent="-192088" defTabSz="8953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793750" indent="-261938" defTabSz="895350">
              <a:buSzPct val="12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950913" indent="-155575" defTabSz="895350">
              <a:buSzPct val="12000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82675" indent="-130175" defTabSz="895350">
              <a:buSzPct val="8900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53987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99707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45427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91147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sz="1837" dirty="0"/>
              <a:t>Thresholds are specific to each indicator and may change over time.</a:t>
            </a:r>
          </a:p>
          <a:p>
            <a:pPr marL="0" indent="0"/>
            <a:endParaRPr lang="en-US" sz="1837" dirty="0"/>
          </a:p>
          <a:p>
            <a:pPr marL="0" indent="0"/>
            <a:r>
              <a:rPr lang="en-US" sz="1837" dirty="0"/>
              <a:t>Green is usually aligned with the final target of the strategic plan. </a:t>
            </a:r>
          </a:p>
          <a:p>
            <a:pPr marL="0" indent="0"/>
            <a:endParaRPr lang="en-US" sz="1837" dirty="0"/>
          </a:p>
          <a:p>
            <a:pPr marL="0" indent="0"/>
            <a:r>
              <a:rPr lang="en-US" sz="1837" dirty="0"/>
              <a:t>Red is usually the baseline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0059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270" y="1"/>
                        <a:ext cx="16197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1524270" y="912179"/>
            <a:ext cx="9175776" cy="289388"/>
            <a:chOff x="-15836" y="1028729"/>
            <a:chExt cx="8993110" cy="283627"/>
          </a:xfrm>
        </p:grpSpPr>
        <p:sp>
          <p:nvSpPr>
            <p:cNvPr id="46" name="Rectangle 45"/>
            <p:cNvSpPr>
              <a:spLocks/>
            </p:cNvSpPr>
            <p:nvPr/>
          </p:nvSpPr>
          <p:spPr>
            <a:xfrm>
              <a:off x="-15836" y="1028729"/>
              <a:ext cx="8993110" cy="28362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endParaRPr kumimoji="0" lang="en-US" sz="142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>
              <a:spLocks/>
            </p:cNvSpPr>
            <p:nvPr/>
          </p:nvSpPr>
          <p:spPr>
            <a:xfrm>
              <a:off x="-15836" y="1028729"/>
              <a:ext cx="8993110" cy="138827"/>
            </a:xfrm>
            <a:prstGeom prst="rect">
              <a:avLst/>
            </a:prstGeom>
            <a:gradFill>
              <a:gsLst>
                <a:gs pos="100000">
                  <a:srgbClr val="F1EEEB">
                    <a:alpha val="0"/>
                  </a:srgbClr>
                </a:gs>
                <a:gs pos="0">
                  <a:srgbClr val="ECEBE9">
                    <a:alpha val="74000"/>
                    <a:lumMod val="76000"/>
                  </a:srgbClr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endParaRPr kumimoji="0" lang="en-US" sz="142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" name="Straight Connector 50"/>
            <p:cNvCxnSpPr>
              <a:cxnSpLocks/>
            </p:cNvCxnSpPr>
            <p:nvPr/>
          </p:nvCxnSpPr>
          <p:spPr>
            <a:xfrm>
              <a:off x="-15836" y="1028729"/>
              <a:ext cx="8993110" cy="0"/>
            </a:xfrm>
            <a:prstGeom prst="line">
              <a:avLst/>
            </a:prstGeom>
            <a:ln>
              <a:solidFill>
                <a:srgbClr val="D9D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1524270" y="912179"/>
            <a:ext cx="91757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63595" y="1787703"/>
            <a:ext cx="3363137" cy="389390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4323" tIns="74323" rIns="74323" bIns="74323"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endParaRPr kumimoji="0" lang="en-US" sz="112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71829" y="293144"/>
            <a:ext cx="8096417" cy="527301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/>
              </a:rPr>
              <a:t>Why the Kenya Nutrition Scorecard </a:t>
            </a:r>
          </a:p>
        </p:txBody>
      </p:sp>
      <p:sp>
        <p:nvSpPr>
          <p:cNvPr id="22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 flipH="1" flipV="1">
            <a:off x="1796986" y="1132587"/>
            <a:ext cx="2666608" cy="634676"/>
          </a:xfrm>
          <a:prstGeom prst="rightArrow">
            <a:avLst>
              <a:gd name="adj1" fmla="val 70310"/>
              <a:gd name="adj2" fmla="val 42779"/>
            </a:avLst>
          </a:prstGeom>
          <a:gradFill>
            <a:gsLst>
              <a:gs pos="0">
                <a:srgbClr val="0E5976">
                  <a:lumMod val="86000"/>
                  <a:lumOff val="14000"/>
                </a:srgbClr>
              </a:gs>
              <a:gs pos="100000">
                <a:srgbClr val="0E5976">
                  <a:lumMod val="61000"/>
                  <a:lumOff val="39000"/>
                </a:srgbClr>
              </a:gs>
            </a:gsLst>
            <a:lin ang="135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77748" tIns="77748" rIns="77748" bIns="77748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091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level</a:t>
            </a:r>
          </a:p>
        </p:txBody>
      </p:sp>
      <p:sp>
        <p:nvSpPr>
          <p:cNvPr id="16" name="Rectangle 28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83617" y="3430093"/>
            <a:ext cx="1081002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r>
              <a:rPr kumimoji="0" lang="en-US" sz="142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Level</a:t>
            </a:r>
          </a:p>
        </p:txBody>
      </p:sp>
      <p:sp>
        <p:nvSpPr>
          <p:cNvPr id="30" name="AutoShape 8" descr="data:image/jpeg;base64,/9j/4AAQSkZJRgABAQAAAQABAAD/2wCEAAkGBxITEhUUExQWFhQUGBkYFxgYGRodGhodFhwYGhcYFhcYKCggGhwoHR0YITEhJSkrLi4uGB8zODMsNygtLi0BCgoKDg0OGxAQGy4kICQ3LzQ0Nyw0NCwsLTQsNCwsLDcvLCwuLCwsNDQsLywvLi0sLCwsLCwsLCwsLCwsLCwsLP/AABEIAHoBnQMBEQACEQEDEQH/xAAbAAEAAgMBAQAAAAAAAAAAAAAAAwQCBQYHAf/EAEcQAAEDAQUDCgIGCQMCBwAAAAEAAgMRBAUSITETQVEGIlJhcYGRkqHhMrEjU3KCwdEUFTM0QmJzssIHorND8SQlY3ST4vD/xAAbAQEAAgMBAQAAAAAAAAAAAAAAAgMBBAYFB//EADkRAAIBAgQCBwUIAgMBAQAAAAABAgMRBBIhMUFRBRNhcZGhsTKBwdHwFCIjNEJS4fEzcoKywkMk/9oADAMBAAIRAxEAPwD3FAEAQGsv++GWaPG7NxyY3ifwHErYw2HlXnlXvNPG4yGFp55b8FzPM7zvqeckyPND/CDRo7G/nmuio4alSX3V8zjcRjq9d3nLTktvAgsN4Swmsb3NPUcj2jQ96nUowqK01cqo4mrRd6cmvrkel8l79FqjNQBIygeBpno4dRXPYzCuhLTZ7HZdG49YqnrpJb/M3a0z0QgCAIAgCAIAgCAIAgCAIAgCAIAgCAIAgCAIAgCAIAgCAIAgCAIAgCAIAgCAIAgCAIAgCAIAgCAICned5xQMxyuoNw3k8AN6to0Z1ZZYIoxGJp4eOao7FS5bfLaPpS3Zw/wA5vf/ADOOgb1DxprbiKUKP3L3lx5IowlepiPxLZY8Ob7exfV7b8Ty8tZfai3dGA0DtAcT6jwXsdG01Gjm5/0c303Wc8S48I289TnV6B44QG95FWgstcdNH4mHsIJHqAtLpCClQfZqep0PUcMXFLjdfXvR3N83lLZjtC3aQH4qZPZ18HN8O1eLQowrfdTtLyfyOnxeJqYb77WaHG26+a+rl+7rwjnZjjcHD1B4EbiqKtKdKWWasbNDEU68c9N3RaVZcEAQBAEAQBAEAQBAEAQBAEAQBAEAQBAEAQBAEAQBAEAQBAEAQBAEAQBAEAQBAEAQBAEAQBAUb6vRlniMjuxo3uJ0AV2HoSrTUUa2LxUMNSdSXu7Wec2FstvtbdoSamruDWDUNG4bu0r36jhhKDy/2zkaKqdIYpdY+/sXZ6HqUbA0AAUAFABuA0C5ttt3Z2ySSsjzjl9YSy07SnNlANetoDSPAA966DoyqpUsvFHIdOUHDEdZwl8NDmV6J4oQHQ8hbEZLU1/8MQLiesgho8c+4rz+kaqhRceLPX6FoOpiVPhHX4I9LljDgWuAIcCCDoQdQVzybTujsZRUk4yV0zzS2slu61HZk4Dm2ujmk/C7rGle/euhpuGMo/e39GcfWVXo3E3hs/Ncn3fyeh3VeDJ4myM0Oo3gjUHrXhVqMqU3CR1eGxEMRTVSGzLaqLwgCAIAgCAIAgCAIAgCAIAgCAIAgCAIAgCAIAgCAIAgCAIAgCAIAgCAIAgCAIAgCAIAgCA805d3iZLRswebFl945uPyHcuh6No5KWbizjum8S6lfq1tH14/I3P+nFioySU6uOAdjczTtJ/2rU6VqXkoctT0egKFqcqr46eH15HSXrejIG1dmT8LRqfyHWvBxGJhQjeW/I96U1EwtVhZaYA2ZvxAOy1aSNWniFtYXEVKdqi0ZTiMPDE08lRfx3HE2/kPaGk7Mtkbuzwu7wcvVe7S6TpSX39H4nM1+gq8X+G1JeD+XmfLDyItLiNoWxt354j3BuXqs1Ok6UV93XyMUegsRN/iWivF+XzO7um647PGGRjLUk6uPEleLXrzrSzSOnwuFp4eGSH9mFnvNpldC/mvBy4OGoI66bloQxKdR0paP1LVPWzNZy6u7a2cvA50XOHZ/EPDP7q9jo6tkq5eD+keZ0zhlVw7kt46+7j9dhzv+n94lkxiJ5soy6nNFfUV8AvQ6To5qedbr0PI6CxLhWdJ7S9V/HwPRV4B1oQBAEAQBAEAQBAEAQBAEAQBAEAQBAEAQBAEAQBAEAQBAEAQBAEAQBAEAQBAEAQBAEAQBAeLWybHI9/Sc53mJK6+nHLBR5HzqtPPUlPm2/E9P5LtEVijJ0DC895Lj81zPSFRddOT4fA7boyChhId1/HU5O12l00uJ2riABwG4BcbUqSrVMz4km3JnooFF1Jun1AEAQHJcsY8MsbxkSNRxaag+q8XpOOWpGS+rGvW0aZu7rtItFn52pBY/tpQ+Iz716eDxDqQU+K9UWK1SDT4nl92OMdpj4skaD3OoV2VZKdGXajhMM3SxMexr1PYlyh34QBAEAQBAEAQBAEAQBAEAQBAEAQBAEAQBAEAQBAEAQBAEAQBAEAQBAEAQBAEAQBAEAQBAeJSswkg6gkeC7FO6ufN5xcZOL4HpTH/APljafVMHyBXGdL3Sq+87rCP/wDJDuRzNh/aR/bb8wuWpf5I969TMd0ekrqzdOWvTlM4OLYQKDLEc69g4Lx8R0lJSy09uZRKrroZ3TymLnBswArkHDIfeH4qWG6RcpZaniIVb6M6ZesXnKctZOdG3gHHxpT5FeN0rL70V3mvWexPyLJwScMQ+Wf4Kzov2Zd5KjszhXtxWwgb5zTveu/Tth9eXwOJks2MsuMvievLlTvDCaVrGlzjRrQSSdwGpWYxcnZbkZSUIuUtkaxt5TuGNlnJYcxieGvI4hlKDsJC2XRpxeWU9e668f4NRYitJZo0/u9rs37rerRPab0DGMOB5fLkyOgDyaVINchQak6KEKDlJq6st3w+uROpilCMXZ3lsuP8W4kD71kjoZ4cDCQMbXhwbXIY8gQK7xUKaoQnpTld8mrX7tyt4qpT1rQtHmndLv0Vu/Ultt7NimjicMpAeduBqAAe0mleNFGnh3OnKa4E6uLjSrRpyXtcRfV7Ns7QSC5zjRrRruqTwA49Y4rGHw7rNpaJGcVi44eKurt8PXwFqvdsc7IXAjaNqHbga0DT28eNAsww7nSdRcOBipi4068aUlvx+HvF8Xs2AMqMTnuADRwJALjwAqO8hYoUHVvwSM4rFRoZbq7bt/JPJa6TNip8THPrXTAWilPveigqd6bnyaXjf5Fjq2qqnbdN+FvmUZr0na9jDZxWQkN+lH8ILjXm5ZBXxoUpRcs+3Z/JrTxNeMoxdPfb73LXkW3WifACIQXkmrdoKAbjipnu3KpQp5ms2nd/Je51siagr8r/ABsVrvvKaU/sAGh7mOO0BoWEtdQUzzCnVo04L2tbX25+8qoYmrVfsWV2nry0fAsMvGonOH9gSNfiowP7taKDo2cNfa+dixYi6qO3seeiZ9ui8mzxh4BadHNOrTrQ91CDvBSvRdKWV/2Zw2IjXhmWnNcjBl6s2LpXjC1rntpqSWvLBTiSRkOtZdCXWKC1vbzVyKxUeqdSWiTa8HbzIv0+0UxGzHDwEjTJT7FKV6sSl1VLbPr3aeO/kQ6+uvvOlp3rN4beZtHE0yGfBayNx7GndeloEjYzZ24nNc4fSilG0Bzw9YW2qFJxcs+i7OfvNF4qupqDpq7u/a5W7O0tWm8TGxmJhMrzRsbSCSdaA5CgGZJyCrhRzydnouLLqmI6uKzR+89ktdfL3sgfekkdDPDgjJAL2vxhtchjFBQdYqFNUIT0pyu+TVr925U8VUp61oWjzTvbv0Vu/U2y1TeNU29JJCdhDjY0kY3PwBxGRwZEkVyrkFs9RCFuslZ8kr+OxpLFVKjfUwulxbsnblo7+Rm68yGNc6JzS6RkZa4jIvcG4gRUEZ161hUE5NKV9G/BXJvEtQUnFptpWfa7e8sXnbNlE6SlcNMq01IGveq6VPrJqPMsxFXqqbna9gbZ9MIqaxl9a9FzW0p3p1f4eftt6h1rVVTtum/BpfEXda9qzFSnOe2la/A5za99KpVp5JW7vNXFCr1sM1rateDa+BDeFveyRkbI8bnhzs3YQAzDXceKnSpRlFyk7JW4X3K61eUKkacI3bu97bW+Z8gvM4xHLGYnO+A1DmupmQHDf1EBJUVlcoO6W/Br3CGJedQqRyt7cU/f8y1brU2KN0jq0aK0Gp4Adarpwc5KK4l1aqqUHN8CrDbJ8Tcdno1xpVsgcW/bFB6EqyVOlZ5Z691vD6RTCtWzLPTsnyd7d608rk9ltmOSVlKbItFa64mh3dqoTp5Yxlz+diynWzznC3s280mDbPptlT/p7Stf5sNKJ1f4eftsOu/F6u3C/nYoWS9p5I2yNs4LXCo+lFadhAz71fOhThJxc9V2GrSxVapBVI09H26+hML4aWwvDTglfgJORY7MAOH2gW660UPs7TlG+qV+9f1qWfbIuMJJaSdu59vv07yxedt2TMVMRJa1ra0xOcQAKqFKn1krbfwXYit1UM1rvRJc29EfHW07V8YbUtjbIM9S4vAbpl8OvWiprIpt7u3p8zDrPrHTS1ST8bq3kZ3dbBLG2QCmIabwdC09YNR3LFWm6c3F8CVCsq1NTXH6Zjd1s2rXOAo0Oc1pr8QaaYuoVr4LNWn1bS428DFCt1qcktLtLttxILJezXzPiwkBtcLtz8BAkA+ySApzw7jTU7/xfbxKqWLU6rp222fO2/gyxPbMMscdP2gea10wYd2+uL0Vcad4Snyt5ls62WrGnb2r+VvmWlWXHknKiybK1St3FxcOx/O/GncuowdTPRi/d4HCdJUeqxM1zd/HU7XkodtYNnXMY2d9SW+hC8HpajmqTj+5fXmdN0RPrMGlyuvr3M5gEtPAtPgQuI1i+1F+x3tptWKzOkZvjJHVkfl+C6SpVzYdzjyNtu8bo4BcyagQHoN1z/8Ah2PeacwEk9Q1K6fDz/AjKXI3Iv7t2cVe1t20rn7tG9g0/PvXgYmt1tRz8O41ZyzO51Fxx7Cyl7sqh0h7KZegHivc6NoNU4rjL47FuZU6Tk+Gpw3JGzGW2MJ/hJkd93Mf7qLsMdNU8O1z0+vccf0XTdbFxb4av677Hqi5o7c13KCzufZ5GtFXEVA6WEglveBTvV+Gmo1Ytmrjacp0JRirv1trb3ksF6Quj2ge0NpnUgYeIcDoRwUZUKkZZbak4YmlKGdSVvTvNfbLUxs0FoJ+hcx7MZyDS/AWudXQHCRXrCvpwk6c6S9q6dudr3NWrVjGrTrv2Gmr8r2avyvaxLyhtbDA+MEOfM0sjaCCXFwoCBwGpO6ijhacusUnoo6t9xPHVY9S4LVyVkud/q5DabG19oZFJzgbM9ruvnR59u9ThUcaTnH9y9GVVKMZ14056pwa84lW33c9lnlfM/aSUaxruDGvbT7zvid19isp1oyqxjBWW/vt8NkV1MPOFGc6rvLRLuTXm9329xcttlbLajG8Va6zkH/5BQjgQaEHqVVObhRzR3UvgX1qUauJyS2cfiinb7veyB75nh8pdC3FwY2VmEAbifiPWeoK2nVjKoowVo2k/e0/6Rr1sPOFFzqu8rxV+xSVvHd9ps5/3yL+jL/dEteP5eXevRm5P81D/WXrEXl+8WX7Un/G5KX+Kp7vVCv/AJqXe/8AqzaLWNw1fJ74JP683/I5bOK9qPdH0NPBexL/AGl6sqw/Dbvtv/4mKyW9LuXqymHs4jvf/VHxtncyOK0RAlwiYJGD/qMDRoOm3UHtG9HNSlKlPa7s+T+T4+Jjq5QhCvTWtldfuXzXDwKcTsVkjlbVzGWl0pABqWCV5Jp1Ah1P5Vc1lruD3cbe+y/o14vPhY1Y6pTcvdmf9+42d7WqsRljtIY0NJFNmQ46jNwPZQLXow+/klC79+ngbmJqrq+thVsrdjT8UzYXe9zooy74ixpdlTMgVy3ZrXqpKbS2uzaoSlKnFy3silaf3yH+lL/dEro/l5d6+Jr1PzcP9ZesTC9ZBHPDK/KMB8ZduYX4S0u4A4SK9YWaKc6UoR30ffa5HEyVKtCrP2dVfle1r+FrmV/2tmwewEOfK0sYwEEuLhQUHDfXdRMNTl1ik9EtW+ViWNqw6mUFq5KyXO5fjhIjDK5hobXrpSqock55jZjFqGXsNdydtTBC2IkNkhAY9pNCC3KtOB1B61sYqEnUc1qpapmpgasFRVN6Sjo13fPe5FfdoZLEzZvy/SIm4m7jtGirScjTvCzh4SpzeZfpfoRxVSNWkskv1RV13rbgQ3/YHts7ybRK4CnNcI6HnDWjQfVTw1WLqpKCXj8yvG0JxoSbqSe29ufcXn/vrP8A27/741Svy7/2XozYl+bj/q/WJhyftDBEQXNB2k2RI+tes4mEnPRcI+iMYOpBU7NreX/Zi2StFqgJcKGOXOoprHvSnF9RNW4r4mKs4rFU3fS0v/JjetobK+KKMhzxKyR2E1wNYakuI0roBvqs0YSpxlOSsrNd7ZjE1I1ZQpwd3dPTglrr6GwvPZbJ+2psyKOrWlDlu07dyopZ86ybm1iOr6tqr7PE1Ej3QbMx2gyse9rBG8tcSHECrHijshnnXILaSVXMpQs0m7rTbmtjRk5UMrhUzJtKzs735Na6e8s2OVrLVaGvIBkwPZXLEA0NNONCPUKuonKjBrhdPxuW0pKGJqRk7ZrNdulvgIJBJa5HMILWQhhI0xFxdhrxApXtCSThQSlu3f3CElUxUpR1Sil77tmru4WptijfHI0tDQcAj54bXnYXEkOcBWlRmtmr1MsQ4yWt976em3vNKh9pjg4zhJWtslrbjZ3s3y01NtHd8Ulk2cbiWPbVryanETiDyeOLPtWq6s4V88lquHlbwN+OHp1ML1cHo1o+3e/ffUq3daTaZIy4U/R21kH/AKxq0j7oDj94K2rBUINL9W3+u/np4FNCo8TUi3+ha/7beWvii5H++v8A6Ef98qqf5df7P0RsR/Ny/wBV6yNdbJnQPlhZkbQQ6DqdIQ2Xynn95V8IqrGNSX6d+5arx2NSrOVCU6Ud56x73pLw9r3mytr/ANHs4bGOcA2OIcXHmt/M9hWvTXXVbz23fdxNqq/s9BRp76Jd+y+bNTNFPFFERAB+jc7EJAS4UO1yoKlwJPbRbUZUpzleftabeHHgaUoV6VKLVP2Nd7t/u4cdfeX7XaGG02V+IYXRzEGuRBEZCohCSo1I21uvibNWpF4ilK+jUv8AybT9Lj6bfMFr9XLkzc62H7l4nK/6g3VjY2dozjyf9k6HuPzXpdGV8snTfHbvPE6cwmeCrR3jv3fwUv8ATi20fJCf4gHt7Rk70I8Fd0rSvGNRcNDX6Ar2lKk+Oq+JY5U2DBLjA5smfY7eO/XxXC9IUMlTOtn6nu1Y2dyzyTt4zgfo6pbX/c3v18Vd0dXWtGXHb4olSl+lle8uTcrHHZjGzdmKjqIOvaFVX6PqRl9xXXmYlSa2Pl38nJXuG0GBm+tKnqAH4rFHo+pN/fVkYjSb3JOUd6A/Qx5RsyNN5G4dQ+aljsSn+FDZGak/0opXDd+2lAPwNzd2bh3/AJqjB4frqlnstyNOOZm45eXhs7Psx8Upw/dGbvwHeu06No56ubhH6RpdNYjq8PkW8tPdx+XvI+QN1bOIyuHOlpTqYNPE59lFPpKvnnkWy9SHQmE6ql1st5en8/I6peYe2EBVku6FzsZijL+kWtr4qxVqijlUnbvKZYelKWdxV+dlcsuaCKEAg6g6KCdtUWtJqzK9mu+GMkxxsYTqWtAPopzqznpKTfeVU8PSpu8IpdysT7MVxUGKlK0zod1eChd2sW5Ve9tRJGHCjgCDuIqPBE2ndCUVJWY2YrioMVKVpnTWleCXdrDKr5raiSMOFHAEZZEVGWY9UTad0JRUlZoGMVDqDEAQDTMA0qAeGQ8Eu7WMZVfNbUOjBIJAJboaZiuRpwyRNpWMuKbTfAyWDJjHGG/CAKkk0FMzmT21WW29zEYqOyPghbzuaOd8WQzypnxyyTM9NdjGSOum+/aZNaAAAKAZALDd9WZSSVkfI4w0UaABmaAU1zPqstt6sRioqyVis27YA7GIow/XFgbXxVjrVGsuZ27ypYaipZ1BX52Vy2qi4xMYqHUGIAgGmYBpUA9w8Fm7tYjlV81tT65oIoRUHUFYTtsZaTVmV7Nd8MZJjjYwnUtaAfEKydWpNWlJsqp4elTd4RS7lYsqsuK1psEUhBkjY8jQuaD81ZCrOGkZNdxTUw9Ko7zin3q5KYG0AwijSCBQUBbmCBuoo5ne9yxwi0lbRfDYykjDhRwBB1BFR4LCbTujMoqSs1cbMVxUGKlK0zprSvBLu1hlV721KzrrgJJMMZJzJLG/krFXqrRSfiUvC0W7uC8EZSWCJwaHRsIaKNBaCAOAG5YVWabak9SUqFKSScVZbabEsFnYwUY1rRwaAB6KMpyk7ydyUIRgrRSXcZkKJMrwXfCx2JkTGuO8NAPiFZKrUkrSk2imGHpQlmjFJ9iM7TZY5BSRjXjg4A/NYhUlB3i7dxKpShUVppPv1MoYWsGFjQ1o0AAA8AsSk5O7d2ShCMFlirLsMo4w0ANAAGgAoB2BYbbd2ZjFRVkrI+RRNaKNAaMzQCgzzJyRyctWYjGMVaKsI4mtrhAGI1NBSp4niUcm92IwjG9la592YrioMRFK0zoKkCvDM+KXdrcBlV81tT4+FpIcWgltcJIzFcjQ7skUmk0nuHCLabWq27A+NpIJAJaaio0OlRwNKom1sHFOza2MysEivJYInANdGwhvwgtBA7BuViqzTbTepVKhSkknFWW2mxH+qrP9TF5G/ks9fV/c/Eh9kofsj4ItSMBBBFQRQg7wdQq02ndF7Saszzi9Lufd9pZKwExYqtPUfijJ40rTj4r36NaOLouEva+tTkcRhpdHYmNWHs30+K8Du7bZ2WiGgNQ8BzHderSuaxOH6yLpy39GdXeNSCa2ZwTg6N9Phew+BC5hqVOXJo1dUzv7qtomia/fo4cCNR/+4rpcPWVampG5GWZXK/KO37KE0+J/Nb1cT4fgqsdX6qlpu9CNSWVHCLnTVO9uSwiCEVoHHnPPvwAXS4PD9VTUeL3NqCUI6nMQ2R142oyuBFmjOFv8wG4dpzPVQLopVFg6ORe2/L64HPwovpHE9bL/ABx0Xb9cfA7gCmQXjHSLQ+oDF5NMhU8NFh3toCLaSdAeb2UM0+XmYuxtJOgPN7Jmny8xdjaSdAeb2TNPl5i7G0k6A83smafLzF2NpJ0B5vZM0+XmLsbSToDzeyZp8vMXY2knQHm9kzT5eYuxtJOgPN7Jmny8xdjaSdAeb2TNPl5i7G0k6A83smafLzF2NpJ0B5vZM0+XmLsbSToDzeyZp8vMXY2knQHm9kzT5eYuxtJOgPN7Jmny8xdjaSdAeb2TNPl5i7G0k6A83smafLzF2NpJ0B5vZM0+XmLsbSToDzeyZp8vMXY2knQHm9kzT5eYuxtJOgPN7Jmny8xdjaSdAeb2TNPl5i7G0k6A83smafLzF2NpJ0B5vZM0+XmLsbSToDzeyZp8vMXY2knQHm9kzT5eYuxtJOgPN7Jmny8xdjaSdAeb2TNPl5i7G0k6A83smafLzF2NpJ0B5vZM0+XmLsbSToDzeyZp8vMXY2knQHm9kzT5eYuxtJOgPN7Jmny8xdjaSdAeb2TNPl5i7G0k6A83smafLzF2NpJ0B5vZM0+XmLsbSToDzeyZp8vMXY2knQHm9kzT5eYuxtJOgPN7Jmny8xdjaSdAeb2TNPl5i7G0f0B5vZM0+XmLsnVhkitVnZI0se0Oa7IgqUJyhLNF2ZCpTjUi4zV0ypc9gdA0x4sUYNY6/E0HVp40Oh6+pW16qqvPaz4/MowtB0I9Xe8eHNdnyNPyuu7SZo4B/wDifw8F4PSWH/8Aqvf8CdaPErckbZhlMZ0kGX2h7V8Aqeja2Wpkez9SNGVnY+8spqysbua2ve4mvyCz0pO9RR5L1/oVnrYp8m7LtJ210Zzz3aepCowNLrKyvw1+veRpq8jr7zsZmGzLsMZ+OnxOHQB3A7zwy3rqaNRU3mtrw7O0niKLrLI3aPHm+z5+BZghaxoa0BrWigA0CrlJyd3uXQhGEVGKskSKJIIAgI7RO1jS55AaNSetRnOMFmk7Iw2luIJmvaHNILToQkJxms0XdBO+xIpGSOedrG4nkNaN561Gc4wWaTsjDaW5V/XFn+tZ4qn7XQ/ejGePMuRvDgCCCDoRmPFXppq6JFM3vAMtqzLrVDxdFfqRHPHmTWa3RSZMe1x4AivgpwrU56RkmZUk9iwrTJRmveBpo6RterPxoteWKoxdnJEXOK4lqCdrxVjg4cQaq6E4zV4u5lNPYwtVsjjpjcG10qeCjUqwp+27ByS3JgVYZIJbbG1wY57Q51KAnM1NB6quVanGSi2rsw5JOxlabWyOmNwbXIVSdWFP2nYNpbkrnACpNANSpt21Zkoi+bPWm1bXty8dFQsXQbtmRDPHmXXPAGKuQFa7qcVe2krkyn+uLP8AWs8VR9rofvRHPHmSWe8InnCx7XHWgKlCvSm7RkmwpJ7FpXEirPeULHYXSNa4bieKpniKUHaUkmRcktz5FecLjRsjCToKhI4mlJ2UkFOL4liaVrQXOIAGpKslJRV5bGW7FT9cWf61niqftdD96MZ48yazW6OQkMe1xGtCp061Oo7QaZlST2PsVsjc4ta4FzdQDmKGh9VmNWEpOMXqgpJ6Ek0rWgucQANSVKUlFXlsG7GLbSwsxhwwUJxbqDUrCqRcc6egurXK364s/wBazxVX2uh+9GM8eZLZ7wikOFj2uNK0BU4V6c3aMk2FJPYys9rjeSGODi3UDd2+BWYVYTbUXexlST2PtqtTIxV7g0E0qVmpVhTV5uwbS3JQVMyQw2uNznNa4FzfiA3bs1XGrCTcYu7RhNMhde8AJBlbUZHPgq3iqKdnJGM8eZ9jvWBxAEjSSaAV1WY4mjJ2UlcZ48yS026KMgPe1pOYqVKpWp03abSMuSW5hFekDjQSMJ4VCjHE0pOykjCnF8S2ryQQBAEBHaIQ9rmnRwIPeozgpxcXxMNXVjzmF5jeDvY7+05rloydOafJ+hprRm25XD6YHc5jSPFy3Okl+MnzS+JZW9oscihz5D/K31J/JW9Fe1L3fEzR3Z1i9o2AgCAIAgOe5QOMssVnbvOJ/UP+1T4LzMa3VqRoLvf19cCmpq1Ecm5DHJJZ3fwkub2b/wAD3lMDJ05yoS4ar68xT0bidCvTLjU8qf3Z/a3+4LS6Q/wP3epXV9kiu65oHwxudGKuY0k1OpAqdVChhKM6MXKO6RiMIuK0K3JZ1JJo2msbTl4kA94+Sq6PeWpOEXeKMUt2iDk9YYpHTbRodR2Va7y5V4KjTqSnnV9fmRpxTvcx5QWSOF0boebJi0BPcabs8uuqjjaVOjKMqWkhUSi1Y2HKm2Oa1kbMnSmh7BQU7yR6ra6QqyjFU47yJ1ZNKyJ7HyfgY0BzA87yfw4KylgKMI2au+0yqcUjV2qH9DtDHRk7OQ0La9YqOulahadSH2SvGUPZf1/RW1kldbE3LFtdiOJcPHCrOk1fIu35Ga3AXTe2xY+KbJ0On8w3NHpTqI4JhsV1UZU6u8fP69DMJ5VZ8DUsEjp4ZZNZZGkdgc0Du4di0lnlVhUn+pr1RXrmTfE2/LP4YvtH5Le6U9mPeWVtkWOVwdsObpiGLsz16q0VnSWbqfu89frvM1b5SrZGWCRgbRrXU3mjq/a3qqmsHUio6J+D8TC6to277M2OzuY3RrHfI5lbrpxp0HCOyTJ2tGyOduNtk2X02HHU6k1plTReXhFhur/FtftKoZLam8uuGy4i6HDiAzIJyB7exejh44fNela/YWxUeBtFtkzmJ7OyS3ua8VbhGR6mheTOnGeNcZK6sUNJ1NSS/wC67OyFzmgNcKYaE556UOqzjMNQhSckrMzUhFIklkc676u1wDXeK5HwopuUpYK8uQd+r1Kd1tsWyZtMGOnOqTXUqnDrCdWs9rmI5Lam7uqGz5ugDeBIr20zW/h40NZUre4sio/pOWc2QTzyx6xPcT2Fzge0cV41qirTqQ/S36so1zNrgb+3W5s1je9vRoRwNRUFenVrRrYWUo8i2UlKFzGxfuB/pSf5LFP8l/xfxEf8ZrLlbY9kNtgx1Nak1pXJamFWF6tdZa5CGS2pvLrhsuIugDagUJBO/t7F6GHhh7uVK1+wtio/pNcwbG3U/hmHqf8A7A+Zaq/BxluEvr19SHs1O8i5T4pZWxMzwMc89tK/IAfeUMfmq1VTjwTf19cTFXV2RsLpvEfomM6xtIPa3TxFPFbOGxC+zZ3wXoSjL7lyPklZyIjIfikcTXqGXzxKPRtNqm5veX18xSWlzVXWLPtJ9vh+Pm4q8X1pTuWnh+o6yp11t9L97K45bvMbmxQ2IvGzwF4zFCa5b1v0oYRzWS1y1KF9Cpf0QdaoGuFQRQjvKpxkVLE04vYjUV5ovWnk7Z3NIDcJ3EE5dxyKvqdH0ZKyViTpRZq7ovh0QdFKamM0B14inYKeq1MNi3TTp1OBCE2tGdUvYLwgCAIDzS1Oq953Fzj4krk6jvKT7WaL3Oi5UWU7GF+9oDXd4H4j1XqdIU31UJ8tPEvqrRMg5GyUle3iyvgR+ar6Llao1zXp/ZGi9TsF7hshAEAQGE0ga0uOQaCT3KMpKKbfAN2OSu6C0yufaI3NaXkjncMshUHIZDuXi0IYirJ1oNK/P+ma8VJvMhb4bTDIy0SlriCAS3hnkaAbqiqVoV6M41qjT7v6QkpReZnXRvDgCMwRUd69uLTV0bBq+VP7s/tb/cFp9If4H7vUrq+ya6w8ng+JjjK8BzQcI0zFaBatHAKdOMnN6ohGldbm9u+wMhbhYO0nU9pXo0aEKMcsS2MVHY5e57pZO6XE5wwuywkbydagryMNhY15TzNqz4f0UQgpXuSXZZmQWrBK0En9m8+mWmenUQpYenGhiMlRdz+vq5mKUZWZsOVdlcWslZmYjU9hoa9xA8Vs9I0pNRqR/STqp7rgW7HfsD2gl7WHe1xoQequvcr6WNozjdyS7ySqRaNRbZv0u0RsjzjjNXO7xX5UC0qs/tdeMYeyt2Vt55JIscrfig+0f8VZ0j7VPv8AkZq8C7etyNmex5yoaP8A5m8O2uXYT1K/EYONacZePaiUqak7lG/2gWiygaBw/uYtfGq1eku34ojU9qI5Z/DF9o/JZ6U9mPeK3A2153gyFoLwSHGmQr21W7iMRCjFOXEslJR3NReEdhexzg5jXUJGE0Nfsey0a0cHODkmk+zfw/grkqbVyS5HONifiro8Nrwp8q1U8I5PCPN22EL5ChcTbJsvpsGOp+I50yotbCfZur/FtftIwyW1N7dr7KHEQlmJ2oaczRehQeHTtStd8i2OXgbJbZM5S3WJs1ucxxIBaDVtK5NHGq8atRVbFuD5cDXlHNUsQW+62WaVjnAyQnWuoO+tKV49eYVVbDRw9SMpK8DEoKL12N/fhBsry2lC0UppSopReni2nh5NbWLp+yam6m2PZM2mzx051TnqdVp4dYTq1ntcrjktqbq7H2fNsBbxIae6q3sPKhrGlb3FkcvA1fJ/95tP2j/e5aeC/MVe/wCLIU/aZRvuxus5fs/2MwoRuB1p+XeFRi6MsO3k9mXl9cPAhOLjtsza2L9wP9KT/JblP8l/xfxLI/4zXXI2ybIbbBjqa4jnSuS1cJ9m6tdZa/aQhktqbu7H2YEthLKnMhp1p/3XoUJYdO1Jq/YWxy8CpysgOBkrfiicD3Gn44VR0jB5FUW8X9ediNVaXMOTLTI+W0OGbzhHUNT/AIjuUcAnUlOs+P18vAxT1bkaa2tfG+WzNGUj2lvfmB6t8q0aqlTlKhH9TVvr62K5XTcTtbNCGMawaNAA7l70IKEVFcDZSsrHJXULPtJ9vh+Pm4u19aei8XD9R1lTrbb6X72a8Mt3mNzY32JrwYzGHnIUOeeVFv0pYSMlkauWrInoU79kDbXA5xoBmSd2ZVOLko4mm3sRm7TRsLTf8DGkh4cdwbmT+S2KmOoxV81+4m6kUai6LpdKHSyCmN1QPEk9mfotLDYV1U6k+JVCF9WdWvZNgIAgK15WjZxPf0WmnboPWiqr1OrpylyIydlc4S6bJtZWM3VqewZn8u9c5hqXWVFE1YRu7HeW+yiWNzD/ABDwO4+NF0damqkHB8TbkrqxxdwPMdpYHZGpYR1mop40Xg4NuniEn3fXvNWnpI7xdGbYQBAEBHPC17S1wq06hRnBTWWWxhq+jEELWNDWijRoAkIRgssVZBK2iPloga9pa8VadQerNYnCM45ZK6DSejMoIWsaGtFGjQLMYqKyx2CVjG02dsjS14q07uzNYnCM45ZK6DSejMoow1oa0UDRQDgBopRiopJbIylYzWQQWWxxx1wNDcWZ61XClCnfKrXMKKWx8tdhjlpjaHU06vBYqUYVPbVw4p7k4CtMlCa5LO41MYr1VHoFrSwdCTu4kHTi+Bbs1mZGKMaGjqHz4q6FOMFaKsSSS2MbVY45MONodhzHUsTpQqWzK9g4p7k6sMkE9jje5rnNBcw1aeGYPzAVc6UJtSktVsYcU9T5a7HHJQPaHUzFfZKlKFT21cOKe5NJGHCjgCDqDmFOUVJWZncofqKz1rsx608NFrfYqF75SHVx5F4xNw4aDDSlN1NKLYyq2XgStwKP6js/1Q9fzWv9joftRHq48iWzXXDG7ExgDuOe9ThhqUHmjGzMqEVsXFeSIBY49ptMIx0pi9FX1UM+e2pjKr3MrRZ2vaWvAc07iszhGayyV0Gk9zAWKPZ7PDzOjn2rHUwyZLaDKrWK36js/wBWPX81V9joftRHq48ieyXdFGSWMDSRQ0r+KnToU6bvBWMqKWxlBY42Oc5rQHPzceOdfmpQowhJyitXuZUUtSSeFr2lrgC06gqU4RmssldBq+5iyysDNmG8yhFOo6hYVOKhkS0FlaxU/Udn+rHr+ao+x0P2oj1ceRNZbshjdiYwNNKVz3qynh6VN5oxszKglsWJomvaWuFWkUIVkoqScZbMy1cxs1nbG0NYKNG7tWKdONOOWKsgklojCSwxueJC0F7dD4/mVF0YOam1qhlV7lhWmTXvuWzkkmMVJqdd61ng6Ld3FEOrjyPsdzQNIcIwCCCDnqMwsrCUYu6iFCK4Etru6KQgvYHECgrX8FKpQp1HeauZcU9yOK6IGmojbXrz+ajHC0Yu6igoRXAvLYJBAEAQHN8srZRrYhq7nO7Bp6/JeV0nVtFU+epTWlpYtcmbr2TMbhz37uA3Dt3n2V2Aw3VQzS3fkZpQsrs3S3y05PlTYzHI2dm8ivU4Zg99PTrXi9IUXCarR+mjXqxs8yOphkDmhw0cAR35r2IyUoqS4l6dzNSMhAEAQBAEAQBAEAQBAEAQBAEAQBAEAQBAEAQBAEAQBAEAQBAEAQBAEAQBAEAQBAEAQBAEAQBAEAQGMkgaC4mgAJJ4AarEpKKbeyBoruu4yym0TClTWNh3AfCXD8OOa86hh3VqdfUXcvS5VGN3mZv16RaEBDa7O2RjmO0cKfkR171CpTjUi4y2Zhq6sVLja5sezf8AFES3tGrSOqh9FRhFKMOrlvHT5eRGGiszYraJhAEAQBAEAQBAEAQBAEAQBAEAQBAEAQBAEAQBAEAQBAEAQBAEAQBAEAQBAEAQBAEAQBAEAQBAEAQENqHN7x81CpsYZMpmQgCAICMDnHsHzKj+owSKRk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683028" y="-147396"/>
            <a:ext cx="310991" cy="31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2897" tIns="46453" rIns="92897" bIns="4645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Char char="▪"/>
              <a:tabLst/>
              <a:defRPr/>
            </a:pPr>
            <a:endParaRPr kumimoji="0" lang="en-US" sz="112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utoShape 10" descr="data:image/jpeg;base64,/9j/4AAQSkZJRgABAQAAAQABAAD/2wCEAAkGBxITEhUUExQWFhQUGBkYFxgYGRodGhodFhwYGhcYFhcYKCggGhwoHR0YITEhJSkrLi4uGB8zODMsNygtLi0BCgoKDg0OGxAQGy4kICQ3LzQ0Nyw0NCwsLTQsNCwsLDcvLCwuLCwsNDQsLywvLi0sLCwsLCwsLCwsLCwsLCwsLP/AABEIAHoBnQMBEQACEQEDEQH/xAAbAAEAAgMBAQAAAAAAAAAAAAAAAwQCBQYHAf/EAEcQAAEDAQUDCgIGCQMCBwAAAAEAAgMRBAUSITETQVEGIlJhcYGRkqHhMrEjU3KCwdEUFTM0QmJzssIHorND8SQlY3ST4vD/xAAbAQEAAgMBAQAAAAAAAAAAAAAAAgMBBAYFB//EADkRAAIBAgQCBwUIAgMBAQAAAAABAgMRBBIhMUFRBRNhcZGhsTKBwdHwFCIjNEJS4fEzcoKywkMk/9oADAMBAAIRAxEAPwD3FAEAQGsv++GWaPG7NxyY3ifwHErYw2HlXnlXvNPG4yGFp55b8FzPM7zvqeckyPND/CDRo7G/nmuio4alSX3V8zjcRjq9d3nLTktvAgsN4Swmsb3NPUcj2jQ96nUowqK01cqo4mrRd6cmvrkel8l79FqjNQBIygeBpno4dRXPYzCuhLTZ7HZdG49YqnrpJb/M3a0z0QgCAIAgCAIAgCAIAgCAIAgCAIAgCAIAgCAIAgCAIAgCAIAgCAIAgCAIAgCAIAgCAIAgCAIAgCAICned5xQMxyuoNw3k8AN6to0Z1ZZYIoxGJp4eOao7FS5bfLaPpS3Zw/wA5vf/ADOOgb1DxprbiKUKP3L3lx5IowlepiPxLZY8Ob7exfV7b8Ty8tZfai3dGA0DtAcT6jwXsdG01Gjm5/0c303Wc8S48I289TnV6B44QG95FWgstcdNH4mHsIJHqAtLpCClQfZqep0PUcMXFLjdfXvR3N83lLZjtC3aQH4qZPZ18HN8O1eLQowrfdTtLyfyOnxeJqYb77WaHG26+a+rl+7rwjnZjjcHD1B4EbiqKtKdKWWasbNDEU68c9N3RaVZcEAQBAEAQBAEAQBAEAQBAEAQBAEAQBAEAQBAEAQBAEAQBAEAQBAEAQBAEAQBAEAQBAEAQBAUb6vRlniMjuxo3uJ0AV2HoSrTUUa2LxUMNSdSXu7Wec2FstvtbdoSamruDWDUNG4bu0r36jhhKDy/2zkaKqdIYpdY+/sXZ6HqUbA0AAUAFABuA0C5ttt3Z2ySSsjzjl9YSy07SnNlANetoDSPAA966DoyqpUsvFHIdOUHDEdZwl8NDmV6J4oQHQ8hbEZLU1/8MQLiesgho8c+4rz+kaqhRceLPX6FoOpiVPhHX4I9LljDgWuAIcCCDoQdQVzybTujsZRUk4yV0zzS2slu61HZk4Dm2ujmk/C7rGle/euhpuGMo/e39GcfWVXo3E3hs/Ncn3fyeh3VeDJ4myM0Oo3gjUHrXhVqMqU3CR1eGxEMRTVSGzLaqLwgCAIAgCAIAgCAIAgCAIAgCAIAgCAIAgCAIAgCAIAgCAIAgCAIAgCAIAgCAIAgCAIAgCA805d3iZLRswebFl945uPyHcuh6No5KWbizjum8S6lfq1tH14/I3P+nFioySU6uOAdjczTtJ/2rU6VqXkoctT0egKFqcqr46eH15HSXrejIG1dmT8LRqfyHWvBxGJhQjeW/I96U1EwtVhZaYA2ZvxAOy1aSNWniFtYXEVKdqi0ZTiMPDE08lRfx3HE2/kPaGk7Mtkbuzwu7wcvVe7S6TpSX39H4nM1+gq8X+G1JeD+XmfLDyItLiNoWxt354j3BuXqs1Ok6UV93XyMUegsRN/iWivF+XzO7um647PGGRjLUk6uPEleLXrzrSzSOnwuFp4eGSH9mFnvNpldC/mvBy4OGoI66bloQxKdR0paP1LVPWzNZy6u7a2cvA50XOHZ/EPDP7q9jo6tkq5eD+keZ0zhlVw7kt46+7j9dhzv+n94lkxiJ5soy6nNFfUV8AvQ6To5qedbr0PI6CxLhWdJ7S9V/HwPRV4B1oQBAEAQBAEAQBAEAQBAEAQBAEAQBAEAQBAEAQBAEAQBAEAQBAEAQBAEAQBAEAQBAEAQBAeLWybHI9/Sc53mJK6+nHLBR5HzqtPPUlPm2/E9P5LtEVijJ0DC895Lj81zPSFRddOT4fA7boyChhId1/HU5O12l00uJ2riABwG4BcbUqSrVMz4km3JnooFF1Jun1AEAQHJcsY8MsbxkSNRxaag+q8XpOOWpGS+rGvW0aZu7rtItFn52pBY/tpQ+Iz716eDxDqQU+K9UWK1SDT4nl92OMdpj4skaD3OoV2VZKdGXajhMM3SxMexr1PYlyh34QBAEAQBAEAQBAEAQBAEAQBAEAQBAEAQBAEAQBAEAQBAEAQBAEAQBAEAQBAEAQBAEAQBAeJSswkg6gkeC7FO6ufN5xcZOL4HpTH/APljafVMHyBXGdL3Sq+87rCP/wDJDuRzNh/aR/bb8wuWpf5I969TMd0ekrqzdOWvTlM4OLYQKDLEc69g4Lx8R0lJSy09uZRKrroZ3TymLnBswArkHDIfeH4qWG6RcpZaniIVb6M6ZesXnKctZOdG3gHHxpT5FeN0rL70V3mvWexPyLJwScMQ+Wf4Kzov2Zd5KjszhXtxWwgb5zTveu/Tth9eXwOJks2MsuMvievLlTvDCaVrGlzjRrQSSdwGpWYxcnZbkZSUIuUtkaxt5TuGNlnJYcxieGvI4hlKDsJC2XRpxeWU9e668f4NRYitJZo0/u9rs37rerRPab0DGMOB5fLkyOgDyaVINchQak6KEKDlJq6st3w+uROpilCMXZ3lsuP8W4kD71kjoZ4cDCQMbXhwbXIY8gQK7xUKaoQnpTld8mrX7tyt4qpT1rQtHmndLv0Vu/Ultt7NimjicMpAeduBqAAe0mleNFGnh3OnKa4E6uLjSrRpyXtcRfV7Ns7QSC5zjRrRruqTwA49Y4rGHw7rNpaJGcVi44eKurt8PXwFqvdsc7IXAjaNqHbga0DT28eNAsww7nSdRcOBipi4068aUlvx+HvF8Xs2AMqMTnuADRwJALjwAqO8hYoUHVvwSM4rFRoZbq7bt/JPJa6TNip8THPrXTAWilPveigqd6bnyaXjf5Fjq2qqnbdN+FvmUZr0na9jDZxWQkN+lH8ILjXm5ZBXxoUpRcs+3Z/JrTxNeMoxdPfb73LXkW3WifACIQXkmrdoKAbjipnu3KpQp5ms2nd/Je51siagr8r/ABsVrvvKaU/sAGh7mOO0BoWEtdQUzzCnVo04L2tbX25+8qoYmrVfsWV2nry0fAsMvGonOH9gSNfiowP7taKDo2cNfa+dixYi6qO3seeiZ9ui8mzxh4BadHNOrTrQ91CDvBSvRdKWV/2Zw2IjXhmWnNcjBl6s2LpXjC1rntpqSWvLBTiSRkOtZdCXWKC1vbzVyKxUeqdSWiTa8HbzIv0+0UxGzHDwEjTJT7FKV6sSl1VLbPr3aeO/kQ6+uvvOlp3rN4beZtHE0yGfBayNx7GndeloEjYzZ24nNc4fSilG0Bzw9YW2qFJxcs+i7OfvNF4qupqDpq7u/a5W7O0tWm8TGxmJhMrzRsbSCSdaA5CgGZJyCrhRzydnouLLqmI6uKzR+89ktdfL3sgfekkdDPDgjJAL2vxhtchjFBQdYqFNUIT0pyu+TVr925U8VUp61oWjzTvbv0Vu/U2y1TeNU29JJCdhDjY0kY3PwBxGRwZEkVyrkFs9RCFuslZ8kr+OxpLFVKjfUwulxbsnblo7+Rm68yGNc6JzS6RkZa4jIvcG4gRUEZ161hUE5NKV9G/BXJvEtQUnFptpWfa7e8sXnbNlE6SlcNMq01IGveq6VPrJqPMsxFXqqbna9gbZ9MIqaxl9a9FzW0p3p1f4eftt6h1rVVTtum/BpfEXda9qzFSnOe2la/A5za99KpVp5JW7vNXFCr1sM1rateDa+BDeFveyRkbI8bnhzs3YQAzDXceKnSpRlFyk7JW4X3K61eUKkacI3bu97bW+Z8gvM4xHLGYnO+A1DmupmQHDf1EBJUVlcoO6W/Br3CGJedQqRyt7cU/f8y1brU2KN0jq0aK0Gp4Adarpwc5KK4l1aqqUHN8CrDbJ8Tcdno1xpVsgcW/bFB6EqyVOlZ5Z691vD6RTCtWzLPTsnyd7d608rk9ltmOSVlKbItFa64mh3dqoTp5Yxlz+diynWzznC3s280mDbPptlT/p7Stf5sNKJ1f4eftsOu/F6u3C/nYoWS9p5I2yNs4LXCo+lFadhAz71fOhThJxc9V2GrSxVapBVI09H26+hML4aWwvDTglfgJORY7MAOH2gW660UPs7TlG+qV+9f1qWfbIuMJJaSdu59vv07yxedt2TMVMRJa1ra0xOcQAKqFKn1krbfwXYit1UM1rvRJc29EfHW07V8YbUtjbIM9S4vAbpl8OvWiprIpt7u3p8zDrPrHTS1ST8bq3kZ3dbBLG2QCmIabwdC09YNR3LFWm6c3F8CVCsq1NTXH6Zjd1s2rXOAo0Oc1pr8QaaYuoVr4LNWn1bS428DFCt1qcktLtLttxILJezXzPiwkBtcLtz8BAkA+ySApzw7jTU7/xfbxKqWLU6rp222fO2/gyxPbMMscdP2gea10wYd2+uL0Vcad4Snyt5ls62WrGnb2r+VvmWlWXHknKiybK1St3FxcOx/O/GncuowdTPRi/d4HCdJUeqxM1zd/HU7XkodtYNnXMY2d9SW+hC8HpajmqTj+5fXmdN0RPrMGlyuvr3M5gEtPAtPgQuI1i+1F+x3tptWKzOkZvjJHVkfl+C6SpVzYdzjyNtu8bo4BcyagQHoN1z/8Ah2PeacwEk9Q1K6fDz/AjKXI3Iv7t2cVe1t20rn7tG9g0/PvXgYmt1tRz8O41ZyzO51Fxx7Cyl7sqh0h7KZegHivc6NoNU4rjL47FuZU6Tk+Gpw3JGzGW2MJ/hJkd93Mf7qLsMdNU8O1z0+vccf0XTdbFxb4av677Hqi5o7c13KCzufZ5GtFXEVA6WEglveBTvV+Gmo1Ytmrjacp0JRirv1trb3ksF6Quj2ge0NpnUgYeIcDoRwUZUKkZZbak4YmlKGdSVvTvNfbLUxs0FoJ+hcx7MZyDS/AWudXQHCRXrCvpwk6c6S9q6dudr3NWrVjGrTrv2Gmr8r2avyvaxLyhtbDA+MEOfM0sjaCCXFwoCBwGpO6ijhacusUnoo6t9xPHVY9S4LVyVkud/q5DabG19oZFJzgbM9ruvnR59u9ThUcaTnH9y9GVVKMZ14056pwa84lW33c9lnlfM/aSUaxruDGvbT7zvid19isp1oyqxjBWW/vt8NkV1MPOFGc6rvLRLuTXm9329xcttlbLajG8Va6zkH/5BQjgQaEHqVVObhRzR3UvgX1qUauJyS2cfiinb7veyB75nh8pdC3FwY2VmEAbifiPWeoK2nVjKoowVo2k/e0/6Rr1sPOFFzqu8rxV+xSVvHd9ps5/3yL+jL/dEteP5eXevRm5P81D/WXrEXl+8WX7Un/G5KX+Kp7vVCv/AJqXe/8AqzaLWNw1fJ74JP683/I5bOK9qPdH0NPBexL/AGl6sqw/Dbvtv/4mKyW9LuXqymHs4jvf/VHxtncyOK0RAlwiYJGD/qMDRoOm3UHtG9HNSlKlPa7s+T+T4+Jjq5QhCvTWtldfuXzXDwKcTsVkjlbVzGWl0pABqWCV5Jp1Ah1P5Vc1lruD3cbe+y/o14vPhY1Y6pTcvdmf9+42d7WqsRljtIY0NJFNmQ46jNwPZQLXow+/klC79+ngbmJqrq+thVsrdjT8UzYXe9zooy74ixpdlTMgVy3ZrXqpKbS2uzaoSlKnFy3silaf3yH+lL/dEro/l5d6+Jr1PzcP9ZesTC9ZBHPDK/KMB8ZduYX4S0u4A4SK9YWaKc6UoR30ffa5HEyVKtCrP2dVfle1r+FrmV/2tmwewEOfK0sYwEEuLhQUHDfXdRMNTl1ik9EtW+ViWNqw6mUFq5KyXO5fjhIjDK5hobXrpSqock55jZjFqGXsNdydtTBC2IkNkhAY9pNCC3KtOB1B61sYqEnUc1qpapmpgasFRVN6Sjo13fPe5FfdoZLEzZvy/SIm4m7jtGirScjTvCzh4SpzeZfpfoRxVSNWkskv1RV13rbgQ3/YHts7ybRK4CnNcI6HnDWjQfVTw1WLqpKCXj8yvG0JxoSbqSe29ufcXn/vrP8A27/741Svy7/2XozYl+bj/q/WJhyftDBEQXNB2k2RI+tes4mEnPRcI+iMYOpBU7NreX/Zi2StFqgJcKGOXOoprHvSnF9RNW4r4mKs4rFU3fS0v/JjetobK+KKMhzxKyR2E1wNYakuI0roBvqs0YSpxlOSsrNd7ZjE1I1ZQpwd3dPTglrr6GwvPZbJ+2psyKOrWlDlu07dyopZ86ybm1iOr6tqr7PE1Ej3QbMx2gyse9rBG8tcSHECrHijshnnXILaSVXMpQs0m7rTbmtjRk5UMrhUzJtKzs735Na6e8s2OVrLVaGvIBkwPZXLEA0NNONCPUKuonKjBrhdPxuW0pKGJqRk7ZrNdulvgIJBJa5HMILWQhhI0xFxdhrxApXtCSThQSlu3f3CElUxUpR1Sil77tmru4WptijfHI0tDQcAj54bXnYXEkOcBWlRmtmr1MsQ4yWt976em3vNKh9pjg4zhJWtslrbjZ3s3y01NtHd8Ulk2cbiWPbVryanETiDyeOLPtWq6s4V88lquHlbwN+OHp1ML1cHo1o+3e/ffUq3daTaZIy4U/R21kH/AKxq0j7oDj94K2rBUINL9W3+u/np4FNCo8TUi3+ha/7beWvii5H++v8A6Ef98qqf5df7P0RsR/Ny/wBV6yNdbJnQPlhZkbQQ6DqdIQ2Xynn95V8IqrGNSX6d+5arx2NSrOVCU6Ud56x73pLw9r3mytr/ANHs4bGOcA2OIcXHmt/M9hWvTXXVbz23fdxNqq/s9BRp76Jd+y+bNTNFPFFERAB+jc7EJAS4UO1yoKlwJPbRbUZUpzleftabeHHgaUoV6VKLVP2Nd7t/u4cdfeX7XaGG02V+IYXRzEGuRBEZCohCSo1I21uvibNWpF4ilK+jUv8AybT9Lj6bfMFr9XLkzc62H7l4nK/6g3VjY2dozjyf9k6HuPzXpdGV8snTfHbvPE6cwmeCrR3jv3fwUv8ATi20fJCf4gHt7Rk70I8Fd0rSvGNRcNDX6Ar2lKk+Oq+JY5U2DBLjA5smfY7eO/XxXC9IUMlTOtn6nu1Y2dyzyTt4zgfo6pbX/c3v18Vd0dXWtGXHb4olSl+lle8uTcrHHZjGzdmKjqIOvaFVX6PqRl9xXXmYlSa2Pl38nJXuG0GBm+tKnqAH4rFHo+pN/fVkYjSb3JOUd6A/Qx5RsyNN5G4dQ+aljsSn+FDZGak/0opXDd+2lAPwNzd2bh3/AJqjB4frqlnstyNOOZm45eXhs7Psx8Upw/dGbvwHeu06No56ubhH6RpdNYjq8PkW8tPdx+XvI+QN1bOIyuHOlpTqYNPE59lFPpKvnnkWy9SHQmE6ql1st5en8/I6peYe2EBVku6FzsZijL+kWtr4qxVqijlUnbvKZYelKWdxV+dlcsuaCKEAg6g6KCdtUWtJqzK9mu+GMkxxsYTqWtAPopzqznpKTfeVU8PSpu8IpdysT7MVxUGKlK0zod1eChd2sW5Ve9tRJGHCjgCDuIqPBE2ndCUVJWY2YrioMVKVpnTWleCXdrDKr5raiSMOFHAEZZEVGWY9UTad0JRUlZoGMVDqDEAQDTMA0qAeGQ8Eu7WMZVfNbUOjBIJAJboaZiuRpwyRNpWMuKbTfAyWDJjHGG/CAKkk0FMzmT21WW29zEYqOyPghbzuaOd8WQzypnxyyTM9NdjGSOum+/aZNaAAAKAZALDd9WZSSVkfI4w0UaABmaAU1zPqstt6sRioqyVis27YA7GIow/XFgbXxVjrVGsuZ27ypYaipZ1BX52Vy2qi4xMYqHUGIAgGmYBpUA9w8Fm7tYjlV81tT65oIoRUHUFYTtsZaTVmV7Nd8MZJjjYwnUtaAfEKydWpNWlJsqp4elTd4RS7lYsqsuK1psEUhBkjY8jQuaD81ZCrOGkZNdxTUw9Ko7zin3q5KYG0AwijSCBQUBbmCBuoo5ne9yxwi0lbRfDYykjDhRwBB1BFR4LCbTujMoqSs1cbMVxUGKlK0zprSvBLu1hlV721KzrrgJJMMZJzJLG/krFXqrRSfiUvC0W7uC8EZSWCJwaHRsIaKNBaCAOAG5YVWabak9SUqFKSScVZbabEsFnYwUY1rRwaAB6KMpyk7ydyUIRgrRSXcZkKJMrwXfCx2JkTGuO8NAPiFZKrUkrSk2imGHpQlmjFJ9iM7TZY5BSRjXjg4A/NYhUlB3i7dxKpShUVppPv1MoYWsGFjQ1o0AAA8AsSk5O7d2ShCMFlirLsMo4w0ANAAGgAoB2BYbbd2ZjFRVkrI+RRNaKNAaMzQCgzzJyRyctWYjGMVaKsI4mtrhAGI1NBSp4niUcm92IwjG9la592YrioMRFK0zoKkCvDM+KXdrcBlV81tT4+FpIcWgltcJIzFcjQ7skUmk0nuHCLabWq27A+NpIJAJaaio0OlRwNKom1sHFOza2MysEivJYInANdGwhvwgtBA7BuViqzTbTepVKhSkknFWW2mxH+qrP9TF5G/ks9fV/c/Eh9kofsj4ItSMBBBFQRQg7wdQq02ndF7Saszzi9Lufd9pZKwExYqtPUfijJ40rTj4r36NaOLouEva+tTkcRhpdHYmNWHs30+K8Du7bZ2WiGgNQ8BzHderSuaxOH6yLpy39GdXeNSCa2ZwTg6N9Phew+BC5hqVOXJo1dUzv7qtomia/fo4cCNR/+4rpcPWVampG5GWZXK/KO37KE0+J/Nb1cT4fgqsdX6qlpu9CNSWVHCLnTVO9uSwiCEVoHHnPPvwAXS4PD9VTUeL3NqCUI6nMQ2R142oyuBFmjOFv8wG4dpzPVQLopVFg6ORe2/L64HPwovpHE9bL/ABx0Xb9cfA7gCmQXjHSLQ+oDF5NMhU8NFh3toCLaSdAeb2UM0+XmYuxtJOgPN7Jmny8xdjaSdAeb2TNPl5i7G0k6A83smafLzF2NpJ0B5vZM0+XmLsbSToDzeyZp8vMXY2knQHm9kzT5eYuxtJOgPN7Jmny8xdjaSdAeb2TNPl5i7G0k6A83smafLzF2NpJ0B5vZM0+XmLsbSToDzeyZp8vMXY2knQHm9kzT5eYuxtJOgPN7Jmny8xdjaSdAeb2TNPl5i7G0k6A83smafLzF2NpJ0B5vZM0+XmLsbSToDzeyZp8vMXY2knQHm9kzT5eYuxtJOgPN7Jmny8xdjaSdAeb2TNPl5i7G0k6A83smafLzF2NpJ0B5vZM0+XmLsbSToDzeyZp8vMXY2knQHm9kzT5eYuxtJOgPN7Jmny8xdjaSdAeb2TNPl5i7G0k6A83smafLzF2NpJ0B5vZM0+XmLsbSToDzeyZp8vMXY2knQHm9kzT5eYuxtJOgPN7Jmny8xdjaSdAeb2TNPl5i7G0k6A83smafLzF2NpJ0B5vZM0+XmLsbSToDzeyZp8vMXY2knQHm9kzT5eYuxtJOgPN7Jmny8xdjaSdAeb2TNPl5i7G0f0B5vZM0+XmLsnVhkitVnZI0se0Oa7IgqUJyhLNF2ZCpTjUi4zV0ypc9gdA0x4sUYNY6/E0HVp40Oh6+pW16qqvPaz4/MowtB0I9Xe8eHNdnyNPyuu7SZo4B/wDifw8F4PSWH/8Aqvf8CdaPErckbZhlMZ0kGX2h7V8Aqeja2Wpkez9SNGVnY+8spqysbua2ve4mvyCz0pO9RR5L1/oVnrYp8m7LtJ210Zzz3aepCowNLrKyvw1+veRpq8jr7zsZmGzLsMZ+OnxOHQB3A7zwy3rqaNRU3mtrw7O0niKLrLI3aPHm+z5+BZghaxoa0BrWigA0CrlJyd3uXQhGEVGKskSKJIIAgI7RO1jS55AaNSetRnOMFmk7Iw2luIJmvaHNILToQkJxms0XdBO+xIpGSOedrG4nkNaN561Gc4wWaTsjDaW5V/XFn+tZ4qn7XQ/ejGePMuRvDgCCCDoRmPFXppq6JFM3vAMtqzLrVDxdFfqRHPHmTWa3RSZMe1x4AivgpwrU56RkmZUk9iwrTJRmveBpo6RterPxoteWKoxdnJEXOK4lqCdrxVjg4cQaq6E4zV4u5lNPYwtVsjjpjcG10qeCjUqwp+27ByS3JgVYZIJbbG1wY57Q51KAnM1NB6quVanGSi2rsw5JOxlabWyOmNwbXIVSdWFP2nYNpbkrnACpNANSpt21Zkoi+bPWm1bXty8dFQsXQbtmRDPHmXXPAGKuQFa7qcVe2krkyn+uLP8AWs8VR9rofvRHPHmSWe8InnCx7XHWgKlCvSm7RkmwpJ7FpXEirPeULHYXSNa4bieKpniKUHaUkmRcktz5FecLjRsjCToKhI4mlJ2UkFOL4liaVrQXOIAGpKslJRV5bGW7FT9cWf61niqftdD96MZ48yazW6OQkMe1xGtCp061Oo7QaZlST2PsVsjc4ta4FzdQDmKGh9VmNWEpOMXqgpJ6Ek0rWgucQANSVKUlFXlsG7GLbSwsxhwwUJxbqDUrCqRcc6egurXK364s/wBazxVX2uh+9GM8eZLZ7wikOFj2uNK0BU4V6c3aMk2FJPYys9rjeSGODi3UDd2+BWYVYTbUXexlST2PtqtTIxV7g0E0qVmpVhTV5uwbS3JQVMyQw2uNznNa4FzfiA3bs1XGrCTcYu7RhNMhde8AJBlbUZHPgq3iqKdnJGM8eZ9jvWBxAEjSSaAV1WY4mjJ2UlcZ48yS026KMgPe1pOYqVKpWp03abSMuSW5hFekDjQSMJ4VCjHE0pOykjCnF8S2ryQQBAEBHaIQ9rmnRwIPeozgpxcXxMNXVjzmF5jeDvY7+05rloydOafJ+hprRm25XD6YHc5jSPFy3Okl+MnzS+JZW9oscihz5D/K31J/JW9Fe1L3fEzR3Z1i9o2AgCAIAgOe5QOMssVnbvOJ/UP+1T4LzMa3VqRoLvf19cCmpq1Ecm5DHJJZ3fwkub2b/wAD3lMDJ05yoS4ar68xT0bidCvTLjU8qf3Z/a3+4LS6Q/wP3epXV9kiu65oHwxudGKuY0k1OpAqdVChhKM6MXKO6RiMIuK0K3JZ1JJo2msbTl4kA94+Sq6PeWpOEXeKMUt2iDk9YYpHTbRodR2Va7y5V4KjTqSnnV9fmRpxTvcx5QWSOF0boebJi0BPcabs8uuqjjaVOjKMqWkhUSi1Y2HKm2Oa1kbMnSmh7BQU7yR6ra6QqyjFU47yJ1ZNKyJ7HyfgY0BzA87yfw4KylgKMI2au+0yqcUjV2qH9DtDHRk7OQ0La9YqOulahadSH2SvGUPZf1/RW1kldbE3LFtdiOJcPHCrOk1fIu35Ga3AXTe2xY+KbJ0On8w3NHpTqI4JhsV1UZU6u8fP69DMJ5VZ8DUsEjp4ZZNZZGkdgc0Du4di0lnlVhUn+pr1RXrmTfE2/LP4YvtH5Le6U9mPeWVtkWOVwdsObpiGLsz16q0VnSWbqfu89frvM1b5SrZGWCRgbRrXU3mjq/a3qqmsHUio6J+D8TC6to277M2OzuY3RrHfI5lbrpxp0HCOyTJ2tGyOduNtk2X02HHU6k1plTReXhFhur/FtftKoZLam8uuGy4i6HDiAzIJyB7exejh44fNela/YWxUeBtFtkzmJ7OyS3ua8VbhGR6mheTOnGeNcZK6sUNJ1NSS/wC67OyFzmgNcKYaE556UOqzjMNQhSckrMzUhFIklkc676u1wDXeK5HwopuUpYK8uQd+r1Kd1tsWyZtMGOnOqTXUqnDrCdWs9rmI5Lam7uqGz5ugDeBIr20zW/h40NZUre4sio/pOWc2QTzyx6xPcT2Fzge0cV41qirTqQ/S36so1zNrgb+3W5s1je9vRoRwNRUFenVrRrYWUo8i2UlKFzGxfuB/pSf5LFP8l/xfxEf8ZrLlbY9kNtgx1Nak1pXJamFWF6tdZa5CGS2pvLrhsuIugDagUJBO/t7F6GHhh7uVK1+wtio/pNcwbG3U/hmHqf8A7A+Zaq/BxluEvr19SHs1O8i5T4pZWxMzwMc89tK/IAfeUMfmq1VTjwTf19cTFXV2RsLpvEfomM6xtIPa3TxFPFbOGxC+zZ3wXoSjL7lyPklZyIjIfikcTXqGXzxKPRtNqm5veX18xSWlzVXWLPtJ9vh+Pm4q8X1pTuWnh+o6yp11t9L97K45bvMbmxQ2IvGzwF4zFCa5b1v0oYRzWS1y1KF9Cpf0QdaoGuFQRQjvKpxkVLE04vYjUV5ovWnk7Z3NIDcJ3EE5dxyKvqdH0ZKyViTpRZq7ovh0QdFKamM0B14inYKeq1MNi3TTp1OBCE2tGdUvYLwgCAIDzS1Oq953Fzj4krk6jvKT7WaL3Oi5UWU7GF+9oDXd4H4j1XqdIU31UJ8tPEvqrRMg5GyUle3iyvgR+ar6Llao1zXp/ZGi9TsF7hshAEAQGE0ga0uOQaCT3KMpKKbfAN2OSu6C0yufaI3NaXkjncMshUHIZDuXi0IYirJ1oNK/P+ma8VJvMhb4bTDIy0SlriCAS3hnkaAbqiqVoV6M41qjT7v6QkpReZnXRvDgCMwRUd69uLTV0bBq+VP7s/tb/cFp9If4H7vUrq+ya6w8ng+JjjK8BzQcI0zFaBatHAKdOMnN6ohGldbm9u+wMhbhYO0nU9pXo0aEKMcsS2MVHY5e57pZO6XE5wwuywkbydagryMNhY15TzNqz4f0UQgpXuSXZZmQWrBK0En9m8+mWmenUQpYenGhiMlRdz+vq5mKUZWZsOVdlcWslZmYjU9hoa9xA8Vs9I0pNRqR/STqp7rgW7HfsD2gl7WHe1xoQequvcr6WNozjdyS7ySqRaNRbZv0u0RsjzjjNXO7xX5UC0qs/tdeMYeyt2Vt55JIscrfig+0f8VZ0j7VPv8AkZq8C7etyNmex5yoaP8A5m8O2uXYT1K/EYONacZePaiUqak7lG/2gWiygaBw/uYtfGq1eku34ojU9qI5Z/DF9o/JZ6U9mPeK3A2153gyFoLwSHGmQr21W7iMRCjFOXEslJR3NReEdhexzg5jXUJGE0Nfsey0a0cHODkmk+zfw/grkqbVyS5HONifiro8Nrwp8q1U8I5PCPN22EL5ChcTbJsvpsGOp+I50yotbCfZur/FtftIwyW1N7dr7KHEQlmJ2oaczRehQeHTtStd8i2OXgbJbZM5S3WJs1ucxxIBaDVtK5NHGq8atRVbFuD5cDXlHNUsQW+62WaVjnAyQnWuoO+tKV49eYVVbDRw9SMpK8DEoKL12N/fhBsry2lC0UppSopReni2nh5NbWLp+yam6m2PZM2mzx051TnqdVp4dYTq1ntcrjktqbq7H2fNsBbxIae6q3sPKhrGlb3FkcvA1fJ/95tP2j/e5aeC/MVe/wCLIU/aZRvuxus5fs/2MwoRuB1p+XeFRi6MsO3k9mXl9cPAhOLjtsza2L9wP9KT/JblP8l/xfxLI/4zXXI2ybIbbBjqa4jnSuS1cJ9m6tdZa/aQhktqbu7H2YEthLKnMhp1p/3XoUJYdO1Jq/YWxy8CpysgOBkrfiicD3Gn44VR0jB5FUW8X9ediNVaXMOTLTI+W0OGbzhHUNT/AIjuUcAnUlOs+P18vAxT1bkaa2tfG+WzNGUj2lvfmB6t8q0aqlTlKhH9TVvr62K5XTcTtbNCGMawaNAA7l70IKEVFcDZSsrHJXULPtJ9vh+Pm4u19aei8XD9R1lTrbb6X72a8Mt3mNzY32JrwYzGHnIUOeeVFv0pYSMlkauWrInoU79kDbXA5xoBmSd2ZVOLko4mm3sRm7TRsLTf8DGkh4cdwbmT+S2KmOoxV81+4m6kUai6LpdKHSyCmN1QPEk9mfotLDYV1U6k+JVCF9WdWvZNgIAgK15WjZxPf0WmnboPWiqr1OrpylyIydlc4S6bJtZWM3VqewZn8u9c5hqXWVFE1YRu7HeW+yiWNzD/ABDwO4+NF0damqkHB8TbkrqxxdwPMdpYHZGpYR1mop40Xg4NuniEn3fXvNWnpI7xdGbYQBAEBHPC17S1wq06hRnBTWWWxhq+jEELWNDWijRoAkIRgssVZBK2iPloga9pa8VadQerNYnCM45ZK6DSejMoIWsaGtFGjQLMYqKyx2CVjG02dsjS14q07uzNYnCM45ZK6DSejMoow1oa0UDRQDgBopRiopJbIylYzWQQWWxxx1wNDcWZ61XClCnfKrXMKKWx8tdhjlpjaHU06vBYqUYVPbVw4p7k4CtMlCa5LO41MYr1VHoFrSwdCTu4kHTi+Bbs1mZGKMaGjqHz4q6FOMFaKsSSS2MbVY45MONodhzHUsTpQqWzK9g4p7k6sMkE9jje5rnNBcw1aeGYPzAVc6UJtSktVsYcU9T5a7HHJQPaHUzFfZKlKFT21cOKe5NJGHCjgCDqDmFOUVJWZncofqKz1rsx608NFrfYqF75SHVx5F4xNw4aDDSlN1NKLYyq2XgStwKP6js/1Q9fzWv9joftRHq48iWzXXDG7ExgDuOe9ThhqUHmjGzMqEVsXFeSIBY49ptMIx0pi9FX1UM+e2pjKr3MrRZ2vaWvAc07iszhGayyV0Gk9zAWKPZ7PDzOjn2rHUwyZLaDKrWK36js/wBWPX81V9joftRHq48ieyXdFGSWMDSRQ0r+KnToU6bvBWMqKWxlBY42Oc5rQHPzceOdfmpQowhJyitXuZUUtSSeFr2lrgC06gqU4RmssldBq+5iyysDNmG8yhFOo6hYVOKhkS0FlaxU/Udn+rHr+ao+x0P2oj1ceRNZbshjdiYwNNKVz3qynh6VN5oxszKglsWJomvaWuFWkUIVkoqScZbMy1cxs1nbG0NYKNG7tWKdONOOWKsgklojCSwxueJC0F7dD4/mVF0YOam1qhlV7lhWmTXvuWzkkmMVJqdd61ng6Ld3FEOrjyPsdzQNIcIwCCCDnqMwsrCUYu6iFCK4Etru6KQgvYHECgrX8FKpQp1HeauZcU9yOK6IGmojbXrz+ajHC0Yu6igoRXAvLYJBAEAQHN8srZRrYhq7nO7Bp6/JeV0nVtFU+epTWlpYtcmbr2TMbhz37uA3Dt3n2V2Aw3VQzS3fkZpQsrs3S3y05PlTYzHI2dm8ivU4Zg99PTrXi9IUXCarR+mjXqxs8yOphkDmhw0cAR35r2IyUoqS4l6dzNSMhAEAQBAEAQBAEAQBAEAQBAEAQBAEAQBAEAQBAEAQBAEAQBAEAQBAEAQBAEAQBAEAQBAEAQBAEAQGMkgaC4mgAJJ4AarEpKKbeyBoruu4yym0TClTWNh3AfCXD8OOa86hh3VqdfUXcvS5VGN3mZv16RaEBDa7O2RjmO0cKfkR171CpTjUi4y2Zhq6sVLja5sezf8AFES3tGrSOqh9FRhFKMOrlvHT5eRGGiszYraJhAEAQBAEAQBAEAQBAEAQBAEAQBAEAQBAEAQBAEAQBAEAQBAEAQBAEAQBAEAQBAEAQBAEAQBAEAQENqHN7x81CpsYZMpmQgCAICMDnHsHzKj+owSKRk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838501" y="8113"/>
            <a:ext cx="310991" cy="31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2897" tIns="46453" rIns="92897" bIns="4645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Char char="▪"/>
              <a:tabLst/>
              <a:defRPr/>
            </a:pPr>
            <a:endParaRPr kumimoji="0" lang="en-US" sz="112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28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8870" y="1902837"/>
            <a:ext cx="3660071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93675" marR="0" lvl="1" indent="-192088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93675" marR="0" lvl="1" indent="-192088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 performance for  KNAP 2018-22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measure progress of Key result Areas /targets </a:t>
            </a:r>
          </a:p>
          <a:p>
            <a:pPr marL="193675" marR="0" lvl="1" indent="-192088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Accountability, Transparency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 leaders and service providers to improve  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n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utrition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outcomes in line with the constitution, VISION 2030, and Regional and Global commitments </a:t>
            </a:r>
          </a:p>
          <a:p>
            <a:pPr marL="193675" marR="0" lvl="1" indent="-192088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Advocacy and to highlight areas of need/success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national and county initiatives </a:t>
            </a:r>
          </a:p>
        </p:txBody>
      </p:sp>
      <p:sp>
        <p:nvSpPr>
          <p:cNvPr id="59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 flipV="1">
            <a:off x="7826731" y="5588606"/>
            <a:ext cx="2666608" cy="713293"/>
          </a:xfrm>
          <a:prstGeom prst="rightArrow">
            <a:avLst>
              <a:gd name="adj1" fmla="val 70310"/>
              <a:gd name="adj2" fmla="val 42779"/>
            </a:avLst>
          </a:prstGeom>
          <a:gradFill>
            <a:gsLst>
              <a:gs pos="0">
                <a:srgbClr val="0E5976">
                  <a:lumMod val="86000"/>
                  <a:lumOff val="14000"/>
                </a:srgbClr>
              </a:gs>
              <a:gs pos="100000">
                <a:srgbClr val="0E5976">
                  <a:lumMod val="61000"/>
                  <a:lumOff val="39000"/>
                </a:srgbClr>
              </a:gs>
            </a:gsLst>
            <a:lin ang="135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77748" tIns="77748" rIns="77748" bIns="77748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091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Tx/>
              <a:buNone/>
              <a:tabLst/>
              <a:defRPr/>
            </a:pPr>
            <a:endParaRPr kumimoji="0" lang="en-US" sz="1224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323908" y="5632119"/>
            <a:ext cx="1365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91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County level</a:t>
            </a:r>
          </a:p>
        </p:txBody>
      </p:sp>
      <p:sp>
        <p:nvSpPr>
          <p:cNvPr id="61" name="Rectangle 28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947517" y="1165385"/>
            <a:ext cx="351561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93675" marR="0" lvl="1" indent="-192088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93675" marR="0" lvl="1" indent="-192088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 challenges , best practices and cross learning;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identify areas doing well and those with bottlenecks</a:t>
            </a:r>
          </a:p>
          <a:p>
            <a:pPr marL="1587" marR="0" lvl="1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93675" marR="0" lvl="1" indent="-192088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Trigger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evidence based action and prioritization by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 program performance for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county and national strategies </a:t>
            </a:r>
          </a:p>
          <a:p>
            <a:pPr marL="193675" marR="0" lvl="1" indent="-192088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93675" marR="0" lvl="1" indent="-192088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93675" marR="0" lvl="1" indent="-192088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Mutual accountability and dialogue with community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communities hold leaders accountable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CCB33-1B97-4226-BE08-069EC89FF9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63594" y="1481278"/>
            <a:ext cx="3363136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3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4271" y="1"/>
          <a:ext cx="161976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271" y="1"/>
                        <a:ext cx="161976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1524270" y="262570"/>
            <a:ext cx="9175775" cy="88639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/>
              </a:rPr>
              <a:t>The Kenya Nutrition  Scorecard  Milestones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40" name="TextBox 39"/>
          <p:cNvSpPr txBox="1">
            <a:spLocks/>
          </p:cNvSpPr>
          <p:nvPr/>
        </p:nvSpPr>
        <p:spPr>
          <a:xfrm>
            <a:off x="6957171" y="1309920"/>
            <a:ext cx="4405859" cy="4984636"/>
          </a:xfrm>
          <a:prstGeom prst="rect">
            <a:avLst/>
          </a:prstGeom>
        </p:spPr>
        <p:txBody>
          <a:bodyPr vert="horz" lIns="93297" tIns="46649" rIns="93297" bIns="46649" rtlCol="0">
            <a:noAutofit/>
          </a:bodyPr>
          <a:lstStyle>
            <a:lvl1pPr marL="0" lvl="0" indent="0" defTabSz="895350">
              <a:buFontTx/>
              <a:buNone/>
              <a:defRPr sz="1600">
                <a:latin typeface="+mn-lt"/>
              </a:defRPr>
            </a:lvl1pPr>
            <a:lvl2pPr marL="193675" lvl="1" indent="-192088" defTabSz="895350">
              <a:defRPr sz="1600">
                <a:latin typeface="+mn-lt"/>
              </a:defRPr>
            </a:lvl2pPr>
            <a:lvl3pPr marL="457200" lvl="2" indent="-261938" defTabSz="895350">
              <a:buSzPct val="120000"/>
              <a:buChar char="–"/>
              <a:defRPr sz="1600">
                <a:latin typeface="+mn-lt"/>
              </a:defRPr>
            </a:lvl3pPr>
            <a:lvl4pPr marL="614363" lvl="3" indent="-155575" defTabSz="895350">
              <a:buSzPct val="120000"/>
              <a:buChar char="▫"/>
              <a:defRPr sz="1600">
                <a:latin typeface="+mn-lt"/>
              </a:defRPr>
            </a:lvl4pPr>
            <a:lvl5pPr marL="746125" lvl="4" indent="-130175" defTabSz="895350">
              <a:buSzPct val="8900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marL="193675" marR="0" lvl="1" indent="-192088" algn="l" defTabSz="8953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Pilot Training</a:t>
            </a:r>
          </a:p>
          <a:p>
            <a:pPr marL="457200" marR="0" lvl="2" indent="-261938" algn="l" defTabSz="8953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2019 training-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counties and Partners</a:t>
            </a:r>
          </a:p>
          <a:p>
            <a:pPr marL="195262" marR="0" lvl="2" indent="0" algn="l" defTabSz="8953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960"/>
              </a:buClr>
              <a:buSzPct val="1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93675" marR="0" lvl="1" indent="-261938" algn="l" defTabSz="8953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Reviews, sensitization, utilization and documentation </a:t>
            </a:r>
          </a:p>
          <a:p>
            <a:pPr marL="0" marR="0" lvl="1" indent="-68263" algn="l" defTabSz="8953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960"/>
              </a:buClr>
              <a:buSzPct val="1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93675" marR="0" lvl="1" indent="-261938" algn="l" defTabSz="8953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Launch  23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September 2020</a:t>
            </a:r>
          </a:p>
          <a:p>
            <a:pPr marL="0" marR="0" lvl="1" indent="0" algn="l" defTabSz="8953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960"/>
              </a:buClr>
              <a:buSzPct val="12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93675" marR="0" lvl="1" indent="-261938" algn="l" defTabSz="8953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country in Africa to develop a nutrition scorecard</a:t>
            </a:r>
          </a:p>
          <a:p>
            <a:pPr marL="0" marR="0" lvl="0" indent="-192088" algn="l" defTabSz="895350" rtl="0" eaLnBrk="0" fontAlgn="base" latinLnBrk="0" hangingPunct="0">
              <a:lnSpc>
                <a:spcPct val="100000"/>
              </a:lnSpc>
              <a:spcBef>
                <a:spcPts val="1224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Char char="▪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93675" marR="0" lvl="1" indent="-192088" algn="l" defTabSz="895350" rtl="0" eaLnBrk="0" fontAlgn="base" latinLnBrk="0" hangingPunct="0">
              <a:lnSpc>
                <a:spcPct val="100000"/>
              </a:lnSpc>
              <a:spcBef>
                <a:spcPts val="1224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Char char="▪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587" marR="0" lvl="1" indent="0" algn="l" defTabSz="895350" rtl="0" eaLnBrk="0" fontAlgn="base" latinLnBrk="0" hangingPunct="0">
              <a:lnSpc>
                <a:spcPct val="100000"/>
              </a:lnSpc>
              <a:spcBef>
                <a:spcPts val="1224"/>
              </a:spcBef>
              <a:spcAft>
                <a:spcPct val="0"/>
              </a:spcAft>
              <a:buClr>
                <a:srgbClr val="002960"/>
              </a:buClr>
              <a:buSzPct val="125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>
            <a:spLocks/>
          </p:cNvSpPr>
          <p:nvPr/>
        </p:nvSpPr>
        <p:spPr>
          <a:xfrm>
            <a:off x="1524270" y="1027630"/>
            <a:ext cx="9175776" cy="141647"/>
          </a:xfrm>
          <a:prstGeom prst="rect">
            <a:avLst/>
          </a:prstGeom>
          <a:gradFill>
            <a:gsLst>
              <a:gs pos="100000">
                <a:srgbClr val="F1EEEB">
                  <a:alpha val="0"/>
                </a:srgbClr>
              </a:gs>
              <a:gs pos="0">
                <a:srgbClr val="ECEBE9">
                  <a:alpha val="74000"/>
                  <a:lumMod val="76000"/>
                </a:srgbClr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Char char="▪"/>
              <a:tabLst/>
              <a:defRPr/>
            </a:pPr>
            <a:endParaRPr kumimoji="0" lang="en-US" sz="1428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214098" y="889151"/>
            <a:ext cx="345794" cy="5531356"/>
            <a:chOff x="4566047" y="1436986"/>
            <a:chExt cx="338910" cy="4856903"/>
          </a:xfrm>
        </p:grpSpPr>
        <p:cxnSp>
          <p:nvCxnSpPr>
            <p:cNvPr id="44" name="Straight Connector 43"/>
            <p:cNvCxnSpPr>
              <a:cxnSpLocks/>
            </p:cNvCxnSpPr>
            <p:nvPr/>
          </p:nvCxnSpPr>
          <p:spPr>
            <a:xfrm>
              <a:off x="4735502" y="1695857"/>
              <a:ext cx="20645" cy="4598032"/>
            </a:xfrm>
            <a:prstGeom prst="line">
              <a:avLst/>
            </a:prstGeom>
            <a:ln w="952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 bwMode="gray">
            <a:xfrm>
              <a:off x="4566047" y="1436986"/>
              <a:ext cx="338910" cy="338909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endParaRPr kumimoji="0" lang="en-US" sz="102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6" name="Group 45"/>
            <p:cNvGrpSpPr/>
            <p:nvPr>
              <p:custDataLst>
                <p:tags r:id="rId5"/>
              </p:custDataLst>
            </p:nvPr>
          </p:nvGrpSpPr>
          <p:grpSpPr bwMode="gray">
            <a:xfrm>
              <a:off x="4612444" y="1503647"/>
              <a:ext cx="246116" cy="205582"/>
              <a:chOff x="5519452" y="3842652"/>
              <a:chExt cx="378904" cy="495782"/>
            </a:xfrm>
          </p:grpSpPr>
          <p:sp>
            <p:nvSpPr>
              <p:cNvPr id="47" name="Chevron 46"/>
              <p:cNvSpPr/>
              <p:nvPr/>
            </p:nvSpPr>
            <p:spPr bwMode="gray">
              <a:xfrm>
                <a:off x="5519452" y="3892550"/>
                <a:ext cx="192024" cy="395986"/>
              </a:xfrm>
              <a:prstGeom prst="chevron">
                <a:avLst>
                  <a:gd name="adj" fmla="val 37528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0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Chevron 47"/>
              <p:cNvSpPr/>
              <p:nvPr/>
            </p:nvSpPr>
            <p:spPr bwMode="gray">
              <a:xfrm>
                <a:off x="5657938" y="3842652"/>
                <a:ext cx="240418" cy="495782"/>
              </a:xfrm>
              <a:prstGeom prst="chevron">
                <a:avLst>
                  <a:gd name="adj" fmla="val 37528"/>
                </a:avLst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ln w="19050">
                <a:noFill/>
              </a:ln>
              <a:effectLst/>
            </p:spPr>
            <p:txBody>
              <a:bodyPr wrap="square" lIns="74638" tIns="74638" rIns="74638" bIns="74638" anchor="ctr" anchorCtr="1">
                <a:noAutofit/>
              </a:bodyPr>
              <a:lstStyle/>
              <a:p>
                <a:pPr marL="0" marR="0" lvl="0" indent="0" algn="l" defTabSz="9135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0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49" name="TextBox 48"/>
          <p:cNvSpPr txBox="1">
            <a:spLocks/>
          </p:cNvSpPr>
          <p:nvPr/>
        </p:nvSpPr>
        <p:spPr>
          <a:xfrm>
            <a:off x="1206706" y="1226175"/>
            <a:ext cx="5086918" cy="5057059"/>
          </a:xfrm>
          <a:prstGeom prst="rect">
            <a:avLst/>
          </a:prstGeom>
        </p:spPr>
        <p:txBody>
          <a:bodyPr vert="horz" lIns="93297" tIns="46649" rIns="93297" bIns="46649" rtlCol="0">
            <a:noAutofit/>
          </a:bodyPr>
          <a:lstStyle>
            <a:lvl1pPr marL="0" lvl="0" indent="0" defTabSz="895350">
              <a:buFontTx/>
              <a:buNone/>
              <a:defRPr sz="1600">
                <a:latin typeface="+mn-lt"/>
              </a:defRPr>
            </a:lvl1pPr>
            <a:lvl2pPr marL="193675" lvl="1" indent="-192088" defTabSz="895350">
              <a:defRPr sz="1600">
                <a:latin typeface="+mn-lt"/>
              </a:defRPr>
            </a:lvl2pPr>
            <a:lvl3pPr marL="457200" lvl="2" indent="-261938" defTabSz="895350">
              <a:buSzPct val="120000"/>
              <a:buChar char="–"/>
              <a:defRPr sz="1600">
                <a:latin typeface="+mn-lt"/>
              </a:defRPr>
            </a:lvl3pPr>
            <a:lvl4pPr marL="614363" lvl="3" indent="-155575" defTabSz="895350">
              <a:buSzPct val="120000"/>
              <a:buChar char="▫"/>
              <a:defRPr sz="1600">
                <a:latin typeface="+mn-lt"/>
              </a:defRPr>
            </a:lvl4pPr>
            <a:lvl5pPr marL="746125" lvl="4" indent="-130175" defTabSz="895350">
              <a:buSzPct val="8900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marL="193675" marR="0" lvl="1" indent="-192088" algn="l" defTabSz="895350" rtl="0" eaLnBrk="0" fontAlgn="base" latinLnBrk="0" hangingPunct="0">
              <a:lnSpc>
                <a:spcPct val="100000"/>
              </a:lnSpc>
              <a:spcBef>
                <a:spcPts val="1224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May 2019,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Division of Nutrition worked with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HIS , NITWG and  partners (ALMA, UNICEF)</a:t>
            </a:r>
          </a:p>
          <a:p>
            <a:pPr marL="193675" marR="0" lvl="1" indent="-192088" algn="l" defTabSz="895350" rtl="0" eaLnBrk="0" fontAlgn="base" latinLnBrk="0" hangingPunct="0">
              <a:lnSpc>
                <a:spcPct val="100000"/>
              </a:lnSpc>
              <a:spcBef>
                <a:spcPts val="1224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 Process–Participatory Representation</a:t>
            </a:r>
          </a:p>
          <a:p>
            <a:pPr marL="614363" marR="0" lvl="3" indent="-155575" algn="l" defTabSz="895350" rtl="0" eaLnBrk="0" fontAlgn="base" latinLnBrk="0" hangingPunct="0">
              <a:lnSpc>
                <a:spcPct val="100000"/>
              </a:lnSpc>
              <a:spcBef>
                <a:spcPts val="1224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Partners, National Programs, Counties</a:t>
            </a:r>
          </a:p>
          <a:p>
            <a:pPr marL="193675" marR="0" lvl="1" indent="-192088" algn="l" defTabSz="8953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final result: Nutrition Scorecard –RMNCH platform spanning the KNAP Approach</a:t>
            </a:r>
          </a:p>
          <a:p>
            <a:pPr marL="1284287" lvl="5" indent="-342900" eaLnBrk="0" hangingPunct="0">
              <a:buClr>
                <a:srgbClr val="00296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categories </a:t>
            </a:r>
          </a:p>
          <a:p>
            <a:pPr marL="1284287" lvl="5" indent="-342900" eaLnBrk="0" hangingPunct="0">
              <a:buClr>
                <a:srgbClr val="00296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 indicators: National (12) and County-level (14)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1F21F-01A0-4A39-B394-8BAE4A9CF6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229" y="5420139"/>
            <a:ext cx="1563200" cy="119849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6059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640" y="66550"/>
            <a:ext cx="11680740" cy="4322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Development of Kenya Nutrition Accountability Scorecard</a:t>
            </a:r>
            <a:endParaRPr kumimoji="0" lang="fr-CH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Arial" charset="0"/>
              <a:cs typeface="Cambria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6638ADD-BD6F-4173-A2AE-59D81DF92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912" y="622655"/>
            <a:ext cx="9083429" cy="3989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cs typeface="Arial" panose="020B0604020202020204" pitchFamily="34" charset="0"/>
              </a:rPr>
              <a:t>Process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06F06C4-FBC5-4B5D-BEC0-622F828EAECC}"/>
              </a:ext>
            </a:extLst>
          </p:cNvPr>
          <p:cNvGrpSpPr/>
          <p:nvPr/>
        </p:nvGrpSpPr>
        <p:grpSpPr>
          <a:xfrm>
            <a:off x="137640" y="997381"/>
            <a:ext cx="11756176" cy="5237964"/>
            <a:chOff x="-100740" y="1371006"/>
            <a:chExt cx="11923270" cy="4495534"/>
          </a:xfrm>
        </p:grpSpPr>
        <p:sp>
          <p:nvSpPr>
            <p:cNvPr id="38" name="TextBox 32">
              <a:extLst>
                <a:ext uri="{FF2B5EF4-FFF2-40B4-BE49-F238E27FC236}">
                  <a16:creationId xmlns:a16="http://schemas.microsoft.com/office/drawing/2014/main" id="{D57C606E-3F6E-4715-AE3B-9CBC52330DD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-100740" y="1371006"/>
              <a:ext cx="11923270" cy="44955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algn="ctr">
              <a:solidFill>
                <a:srgbClr val="38529C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62271" tIns="62271" rIns="62271" bIns="0"/>
            <a:lstStyle>
              <a:defPPr>
                <a:defRPr lang="en-US"/>
              </a:defPPr>
              <a:lvl1pPr marL="342900" indent="-342900" defTabSz="895350">
                <a:buSzTx/>
                <a:buFontTx/>
                <a:buNone/>
                <a:defRPr sz="1600" b="0">
                  <a:latin typeface="+mn-lt"/>
                </a:defRPr>
              </a:lvl1pPr>
            </a:lstStyle>
            <a:p>
              <a:pPr marL="349861" marR="0" lvl="0" indent="-349861" algn="l" defTabSz="9135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7723AE1-B7F5-4304-AEAD-D9BC605CEDE1}"/>
                </a:ext>
              </a:extLst>
            </p:cNvPr>
            <p:cNvGrpSpPr/>
            <p:nvPr/>
          </p:nvGrpSpPr>
          <p:grpSpPr>
            <a:xfrm>
              <a:off x="164015" y="1755113"/>
              <a:ext cx="3182230" cy="3814460"/>
              <a:chOff x="164015" y="1755113"/>
              <a:chExt cx="3182230" cy="3814460"/>
            </a:xfrm>
          </p:grpSpPr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C71FDCA3-B077-4288-8C0B-FF06AA147E23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64015" y="1755113"/>
                <a:ext cx="3182230" cy="700916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0"/>
                  <a:gd name="connsiteX1" fmla="*/ 1749399 w 1828800"/>
                  <a:gd name="connsiteY1" fmla="*/ 1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1 h 914402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43664"/>
                  <a:gd name="connsiteY0" fmla="*/ 0 h 914402"/>
                  <a:gd name="connsiteX1" fmla="*/ 1843664 w 1843664"/>
                  <a:gd name="connsiteY1" fmla="*/ 0 h 914402"/>
                  <a:gd name="connsiteX2" fmla="*/ 1828800 w 1843664"/>
                  <a:gd name="connsiteY2" fmla="*/ 457200 h 914402"/>
                  <a:gd name="connsiteX3" fmla="*/ 1676501 w 1843664"/>
                  <a:gd name="connsiteY3" fmla="*/ 914402 h 914402"/>
                  <a:gd name="connsiteX4" fmla="*/ 0 w 1843664"/>
                  <a:gd name="connsiteY4" fmla="*/ 914400 h 914402"/>
                  <a:gd name="connsiteX5" fmla="*/ 0 w 1843664"/>
                  <a:gd name="connsiteY5" fmla="*/ 457202 h 914402"/>
                  <a:gd name="connsiteX0" fmla="*/ 0 w 1843664"/>
                  <a:gd name="connsiteY0" fmla="*/ 0 h 914402"/>
                  <a:gd name="connsiteX1" fmla="*/ 1843664 w 1843664"/>
                  <a:gd name="connsiteY1" fmla="*/ 0 h 914402"/>
                  <a:gd name="connsiteX2" fmla="*/ 1828800 w 1843664"/>
                  <a:gd name="connsiteY2" fmla="*/ 457200 h 914402"/>
                  <a:gd name="connsiteX3" fmla="*/ 1843663 w 1843664"/>
                  <a:gd name="connsiteY3" fmla="*/ 914402 h 914402"/>
                  <a:gd name="connsiteX4" fmla="*/ 0 w 1843664"/>
                  <a:gd name="connsiteY4" fmla="*/ 914400 h 914402"/>
                  <a:gd name="connsiteX5" fmla="*/ 0 w 1843664"/>
                  <a:gd name="connsiteY5" fmla="*/ 457202 h 914402"/>
                  <a:gd name="connsiteX0" fmla="*/ 0 w 1843664"/>
                  <a:gd name="connsiteY0" fmla="*/ 0 h 914402"/>
                  <a:gd name="connsiteX1" fmla="*/ 1843664 w 1843664"/>
                  <a:gd name="connsiteY1" fmla="*/ 0 h 914402"/>
                  <a:gd name="connsiteX2" fmla="*/ 1828800 w 1843664"/>
                  <a:gd name="connsiteY2" fmla="*/ 457200 h 914402"/>
                  <a:gd name="connsiteX3" fmla="*/ 1843663 w 1843664"/>
                  <a:gd name="connsiteY3" fmla="*/ 914402 h 914402"/>
                  <a:gd name="connsiteX4" fmla="*/ 0 w 1843664"/>
                  <a:gd name="connsiteY4" fmla="*/ 914400 h 914402"/>
                  <a:gd name="connsiteX5" fmla="*/ 0 w 1843664"/>
                  <a:gd name="connsiteY5" fmla="*/ 457202 h 914402"/>
                  <a:gd name="connsiteX0" fmla="*/ 0 w 1843663"/>
                  <a:gd name="connsiteY0" fmla="*/ 0 h 914402"/>
                  <a:gd name="connsiteX1" fmla="*/ 1757695 w 1843663"/>
                  <a:gd name="connsiteY1" fmla="*/ 0 h 914402"/>
                  <a:gd name="connsiteX2" fmla="*/ 1828800 w 1843663"/>
                  <a:gd name="connsiteY2" fmla="*/ 457200 h 914402"/>
                  <a:gd name="connsiteX3" fmla="*/ 1843663 w 1843663"/>
                  <a:gd name="connsiteY3" fmla="*/ 914402 h 914402"/>
                  <a:gd name="connsiteX4" fmla="*/ 0 w 1843663"/>
                  <a:gd name="connsiteY4" fmla="*/ 914400 h 914402"/>
                  <a:gd name="connsiteX5" fmla="*/ 0 w 1843663"/>
                  <a:gd name="connsiteY5" fmla="*/ 457202 h 914402"/>
                  <a:gd name="connsiteX0" fmla="*/ 0 w 1828800"/>
                  <a:gd name="connsiteY0" fmla="*/ 0 h 914402"/>
                  <a:gd name="connsiteX1" fmla="*/ 1757695 w 1828800"/>
                  <a:gd name="connsiteY1" fmla="*/ 0 h 914402"/>
                  <a:gd name="connsiteX2" fmla="*/ 1828800 w 1828800"/>
                  <a:gd name="connsiteY2" fmla="*/ 457200 h 914402"/>
                  <a:gd name="connsiteX3" fmla="*/ 1757695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2">
                    <a:moveTo>
                      <a:pt x="0" y="0"/>
                    </a:moveTo>
                    <a:lnTo>
                      <a:pt x="1757695" y="0"/>
                    </a:lnTo>
                    <a:lnTo>
                      <a:pt x="1828800" y="457200"/>
                    </a:lnTo>
                    <a:lnTo>
                      <a:pt x="1757695" y="914402"/>
                    </a:lnTo>
                    <a:lnTo>
                      <a:pt x="0" y="914400"/>
                    </a:lnTo>
                    <a:lnTo>
                      <a:pt x="0" y="45720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headEnd/>
                <a:tailEnd/>
              </a:ln>
              <a:effectLst/>
            </p:spPr>
            <p:txBody>
              <a:bodyPr lIns="70613" tIns="70613" rIns="70613" bIns="70613" anchor="ctr">
                <a:noAutofit/>
              </a:bodyPr>
              <a:lstStyle/>
              <a:p>
                <a:pPr marL="0" marR="0" lvl="0" indent="0" algn="l" defTabSz="87988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6" name="TextBox 4">
                <a:extLst>
                  <a:ext uri="{FF2B5EF4-FFF2-40B4-BE49-F238E27FC236}">
                    <a16:creationId xmlns:a16="http://schemas.microsoft.com/office/drawing/2014/main" id="{A2D1515E-9ECA-455A-9905-2E074E61A72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17777" y="1931424"/>
                <a:ext cx="2981803" cy="211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6125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35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r>
                  <a:rPr lang="en-US" b="1" kern="0" dirty="0">
                    <a:solidFill>
                      <a:srgbClr val="002960"/>
                    </a:solidFill>
                    <a:latin typeface="Arial"/>
                  </a:rPr>
                  <a:t>Step 1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9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 </a:t>
                </a: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9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Selected categories</a:t>
                </a:r>
              </a:p>
            </p:txBody>
          </p:sp>
          <p:sp>
            <p:nvSpPr>
              <p:cNvPr id="57" name="Rectangle 37">
                <a:extLst>
                  <a:ext uri="{FF2B5EF4-FFF2-40B4-BE49-F238E27FC236}">
                    <a16:creationId xmlns:a16="http://schemas.microsoft.com/office/drawing/2014/main" id="{82BBB8F9-D6EE-4341-ABBA-98B7DA10A7A5}"/>
                  </a:ext>
                </a:extLst>
              </p:cNvPr>
              <p:cNvSpPr txBox="1"/>
              <p:nvPr/>
            </p:nvSpPr>
            <p:spPr>
              <a:xfrm>
                <a:off x="164017" y="2611067"/>
                <a:ext cx="3121368" cy="2958506"/>
              </a:xfrm>
              <a:prstGeom prst="rect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895350">
                  <a:buFontTx/>
                  <a:buNone/>
                  <a:defRPr sz="1600">
                    <a:latin typeface="+mn-lt"/>
                  </a:defRPr>
                </a:lvl1pPr>
                <a:lvl2pPr marL="193675" indent="-192088" defTabSz="895350">
                  <a:defRPr sz="1600">
                    <a:latin typeface="+mn-lt"/>
                  </a:defRPr>
                </a:lvl2pPr>
                <a:lvl3pPr marL="457200" indent="-261938" defTabSz="895350">
                  <a:buSzPct val="120000"/>
                  <a:buChar char="–"/>
                  <a:defRPr sz="1600">
                    <a:latin typeface="+mn-lt"/>
                  </a:defRPr>
                </a:lvl3pPr>
                <a:lvl4pPr marL="614363" indent="-155575" defTabSz="895350">
                  <a:buSzPct val="120000"/>
                  <a:buChar char="▫"/>
                  <a:defRPr sz="1600">
                    <a:latin typeface="+mn-lt"/>
                  </a:defRPr>
                </a:lvl4pPr>
                <a:lvl5pPr marL="746125" indent="-130175" defTabSz="895350">
                  <a:buSzPct val="89000"/>
                  <a:buChar char="-"/>
                  <a:defRPr sz="1600">
                    <a:latin typeface="+mn-lt"/>
                  </a:defRPr>
                </a:lvl5pPr>
                <a:lvl6pPr marL="12033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6pPr>
                <a:lvl7pPr marL="16605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7pPr>
                <a:lvl8pPr marL="21177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8pPr>
                <a:lvl9pPr marL="25749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9pPr>
              </a:lstStyle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Reviewed nutrition priorities and selected categories</a:t>
                </a: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61132" marR="0" lvl="2" indent="-195987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Maternal, Infant, Young Child, Older Children and Adolescent Nutrition</a:t>
                </a:r>
              </a:p>
              <a:p>
                <a:pPr marL="461132" marR="0" lvl="2" indent="-195987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Financial and socio economic impacts</a:t>
                </a:r>
              </a:p>
              <a:p>
                <a:pPr marL="461132" marR="0" lvl="2" indent="-195987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Micronutrient supplementation</a:t>
                </a:r>
              </a:p>
              <a:p>
                <a:pPr marL="461132" marR="0" lvl="2" indent="-195987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Governance, Policy, Coordination and NIS</a:t>
                </a:r>
              </a:p>
              <a:p>
                <a:pPr marL="461132" marR="0" lvl="2" indent="-195987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lang="en-US" kern="0" dirty="0">
                    <a:solidFill>
                      <a:srgbClr val="000000"/>
                    </a:solidFill>
                    <a:latin typeface="Calibri" panose="020F0502020204030204"/>
                  </a:rPr>
                  <a:t>Nutrition Sensitive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61132" marR="0" lvl="2" indent="-195987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National level: impact/outcome level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D4F52C5-EA24-4E03-9D94-30102DDD51BB}"/>
                </a:ext>
              </a:extLst>
            </p:cNvPr>
            <p:cNvGrpSpPr/>
            <p:nvPr/>
          </p:nvGrpSpPr>
          <p:grpSpPr>
            <a:xfrm>
              <a:off x="3461888" y="1755113"/>
              <a:ext cx="3095948" cy="3603136"/>
              <a:chOff x="3461888" y="1755113"/>
              <a:chExt cx="3095948" cy="3603136"/>
            </a:xfrm>
          </p:grpSpPr>
          <p:sp>
            <p:nvSpPr>
              <p:cNvPr id="51" name="Rectangle 25">
                <a:extLst>
                  <a:ext uri="{FF2B5EF4-FFF2-40B4-BE49-F238E27FC236}">
                    <a16:creationId xmlns:a16="http://schemas.microsoft.com/office/drawing/2014/main" id="{F910B909-65B2-409D-8823-FAB77249B90F}"/>
                  </a:ext>
                </a:extLst>
              </p:cNvPr>
              <p:cNvSpPr txBox="1"/>
              <p:nvPr/>
            </p:nvSpPr>
            <p:spPr>
              <a:xfrm>
                <a:off x="3461888" y="2611065"/>
                <a:ext cx="3095948" cy="274718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895350">
                  <a:buFontTx/>
                  <a:buNone/>
                  <a:defRPr sz="1600">
                    <a:latin typeface="+mn-lt"/>
                  </a:defRPr>
                </a:lvl1pPr>
                <a:lvl2pPr marL="193675" indent="-192088" defTabSz="895350">
                  <a:defRPr sz="1600">
                    <a:latin typeface="+mn-lt"/>
                  </a:defRPr>
                </a:lvl2pPr>
                <a:lvl3pPr marL="457200" indent="-261938" defTabSz="895350">
                  <a:buSzPct val="120000"/>
                  <a:buChar char="–"/>
                  <a:defRPr sz="1600">
                    <a:latin typeface="+mn-lt"/>
                  </a:defRPr>
                </a:lvl3pPr>
                <a:lvl4pPr marL="614363" indent="-155575" defTabSz="895350">
                  <a:buSzPct val="120000"/>
                  <a:buChar char="▫"/>
                  <a:defRPr sz="1600">
                    <a:latin typeface="+mn-lt"/>
                  </a:defRPr>
                </a:lvl4pPr>
                <a:lvl5pPr marL="746125" indent="-130175" defTabSz="895350">
                  <a:buSzPct val="89000"/>
                  <a:buChar char="-"/>
                  <a:defRPr sz="1600">
                    <a:latin typeface="+mn-lt"/>
                  </a:defRPr>
                </a:lvl5pPr>
                <a:lvl6pPr marL="12033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6pPr>
                <a:lvl7pPr marL="16605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7pPr>
                <a:lvl8pPr marL="21177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8pPr>
                <a:lvl9pPr marL="25749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9pPr>
              </a:lstStyle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Identified priority indicators:</a:t>
                </a: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97607" marR="0" lvl="1" indent="-195987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lang="en-US" kern="0" dirty="0">
                    <a:solidFill>
                      <a:srgbClr val="000000"/>
                    </a:solidFill>
                    <a:latin typeface="Calibri" panose="020F0502020204030204"/>
                  </a:rPr>
                  <a:t>S</a:t>
                </a: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trategic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plans: FSNP-IF, KNAP, KHSSP, CNAPS</a:t>
                </a:r>
              </a:p>
              <a:p>
                <a:pPr marL="197607" marR="0" lvl="1" indent="-195987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Life cycle approach</a:t>
                </a:r>
              </a:p>
              <a:p>
                <a:pPr marL="197607" marR="0" lvl="1" indent="-195987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Nutrition specific and sensitive indicators </a:t>
                </a:r>
              </a:p>
              <a:p>
                <a:pPr marL="197607" marR="0" lvl="1" indent="-195987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30 priority indicators identified</a:t>
                </a:r>
              </a:p>
              <a:p>
                <a:pPr marL="550895" marR="0" lvl="2" indent="-285750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 national: impact/outcome level  </a:t>
                </a:r>
              </a:p>
              <a:p>
                <a:pPr marL="550895" marR="0" lvl="2" indent="-285750" algn="l" defTabSz="913526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17 subnational level and country aggregates</a:t>
                </a:r>
              </a:p>
            </p:txBody>
          </p:sp>
          <p:sp>
            <p:nvSpPr>
              <p:cNvPr id="52" name="Freeform 8">
                <a:extLst>
                  <a:ext uri="{FF2B5EF4-FFF2-40B4-BE49-F238E27FC236}">
                    <a16:creationId xmlns:a16="http://schemas.microsoft.com/office/drawing/2014/main" id="{3CBB85BA-FE1F-4922-81D3-5B148E150D0D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61889" y="1755113"/>
                <a:ext cx="3094445" cy="700916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0"/>
                  <a:gd name="connsiteX1" fmla="*/ 1749399 w 1828800"/>
                  <a:gd name="connsiteY1" fmla="*/ 1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1 h 914402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7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7 w 1828800"/>
                  <a:gd name="connsiteY1" fmla="*/ 0 h 914402"/>
                  <a:gd name="connsiteX2" fmla="*/ 1828800 w 1828800"/>
                  <a:gd name="connsiteY2" fmla="*/ 457200 h 914402"/>
                  <a:gd name="connsiteX3" fmla="*/ 1710267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7 w 1828800"/>
                  <a:gd name="connsiteY1" fmla="*/ 0 h 914402"/>
                  <a:gd name="connsiteX2" fmla="*/ 1828800 w 1828800"/>
                  <a:gd name="connsiteY2" fmla="*/ 457200 h 914402"/>
                  <a:gd name="connsiteX3" fmla="*/ 1710267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710267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2">
                    <a:moveTo>
                      <a:pt x="0" y="0"/>
                    </a:moveTo>
                    <a:lnTo>
                      <a:pt x="1742831" y="0"/>
                    </a:lnTo>
                    <a:lnTo>
                      <a:pt x="1828800" y="457200"/>
                    </a:lnTo>
                    <a:lnTo>
                      <a:pt x="1742831" y="914402"/>
                    </a:lnTo>
                    <a:lnTo>
                      <a:pt x="0" y="914400"/>
                    </a:lnTo>
                    <a:lnTo>
                      <a:pt x="85969" y="457202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70613" tIns="70613" rIns="70613" bIns="70613" anchor="ctr">
                <a:noAutofit/>
              </a:bodyPr>
              <a:lstStyle/>
              <a:p>
                <a:pPr marL="0" marR="0" lvl="0" indent="0" algn="l" defTabSz="87988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3" name="TextBox 4">
                <a:extLst>
                  <a:ext uri="{FF2B5EF4-FFF2-40B4-BE49-F238E27FC236}">
                    <a16:creationId xmlns:a16="http://schemas.microsoft.com/office/drawing/2014/main" id="{17243221-3220-4788-8E26-7A48065CE7F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724620" y="1871220"/>
                <a:ext cx="2635728" cy="4226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6125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35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r>
                  <a:rPr lang="en-US" b="1" kern="0" dirty="0">
                    <a:solidFill>
                      <a:srgbClr val="002960"/>
                    </a:solidFill>
                    <a:latin typeface="Arial"/>
                  </a:rPr>
                  <a:t>Step 2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9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 </a:t>
                </a: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9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Selected indicators in each category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36BD370-854E-4927-875B-57A6D16B5263}"/>
                </a:ext>
              </a:extLst>
            </p:cNvPr>
            <p:cNvGrpSpPr/>
            <p:nvPr/>
          </p:nvGrpSpPr>
          <p:grpSpPr>
            <a:xfrm>
              <a:off x="9465568" y="1719343"/>
              <a:ext cx="2306343" cy="2280462"/>
              <a:chOff x="9465568" y="1719343"/>
              <a:chExt cx="2306343" cy="2280462"/>
            </a:xfrm>
          </p:grpSpPr>
          <p:sp>
            <p:nvSpPr>
              <p:cNvPr id="47" name="Rectangle 32">
                <a:extLst>
                  <a:ext uri="{FF2B5EF4-FFF2-40B4-BE49-F238E27FC236}">
                    <a16:creationId xmlns:a16="http://schemas.microsoft.com/office/drawing/2014/main" id="{C220F8B5-3F1A-4BB9-8698-FB6508710A90}"/>
                  </a:ext>
                </a:extLst>
              </p:cNvPr>
              <p:cNvSpPr txBox="1"/>
              <p:nvPr/>
            </p:nvSpPr>
            <p:spPr>
              <a:xfrm>
                <a:off x="9465568" y="2610364"/>
                <a:ext cx="2306343" cy="1389441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895350">
                  <a:buFontTx/>
                  <a:buNone/>
                  <a:defRPr sz="1600">
                    <a:latin typeface="+mn-lt"/>
                  </a:defRPr>
                </a:lvl1pPr>
                <a:lvl2pPr marL="193675" indent="-192088" defTabSz="895350">
                  <a:defRPr sz="1600">
                    <a:latin typeface="+mn-lt"/>
                  </a:defRPr>
                </a:lvl2pPr>
                <a:lvl3pPr marL="457200" indent="-261938" defTabSz="895350">
                  <a:buSzPct val="120000"/>
                  <a:buChar char="–"/>
                  <a:defRPr sz="1600">
                    <a:latin typeface="+mn-lt"/>
                  </a:defRPr>
                </a:lvl3pPr>
                <a:lvl4pPr marL="614363" indent="-155575" defTabSz="895350">
                  <a:buSzPct val="120000"/>
                  <a:buChar char="▫"/>
                  <a:defRPr sz="1600">
                    <a:latin typeface="+mn-lt"/>
                  </a:defRPr>
                </a:lvl4pPr>
                <a:lvl5pPr marL="746125" indent="-130175" defTabSz="895350">
                  <a:buSzPct val="89000"/>
                  <a:buChar char="-"/>
                  <a:defRPr sz="1600">
                    <a:latin typeface="+mn-lt"/>
                  </a:defRPr>
                </a:lvl5pPr>
                <a:lvl6pPr marL="12033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6pPr>
                <a:lvl7pPr marL="16605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7pPr>
                <a:lvl8pPr marL="21177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8pPr>
                <a:lvl9pPr marL="25749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9pPr>
              </a:lstStyle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Populated the scorecard tool data</a:t>
                </a: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12000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kern="0" dirty="0">
                    <a:solidFill>
                      <a:srgbClr val="000000"/>
                    </a:solidFill>
                    <a:latin typeface="Calibri" panose="020F0502020204030204"/>
                  </a:rPr>
                  <a:t>DHIS, survey reports and program reports</a:t>
                </a:r>
              </a:p>
              <a:p>
                <a:pPr marL="287370" marR="0" lvl="1" indent="-28575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12000"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97607" marR="0" lvl="1" indent="-195987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25">
                <a:extLst>
                  <a:ext uri="{FF2B5EF4-FFF2-40B4-BE49-F238E27FC236}">
                    <a16:creationId xmlns:a16="http://schemas.microsoft.com/office/drawing/2014/main" id="{46BB2EC2-7680-40A2-B931-E2A0B885367E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9465568" y="1719343"/>
                <a:ext cx="2306343" cy="700916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0"/>
                  <a:gd name="connsiteX1" fmla="*/ 1749399 w 1828800"/>
                  <a:gd name="connsiteY1" fmla="*/ 1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1 h 914402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2">
                    <a:moveTo>
                      <a:pt x="0" y="0"/>
                    </a:moveTo>
                    <a:lnTo>
                      <a:pt x="1742831" y="0"/>
                    </a:lnTo>
                    <a:lnTo>
                      <a:pt x="1828800" y="457200"/>
                    </a:lnTo>
                    <a:lnTo>
                      <a:pt x="1742831" y="914402"/>
                    </a:lnTo>
                    <a:lnTo>
                      <a:pt x="0" y="914400"/>
                    </a:lnTo>
                    <a:lnTo>
                      <a:pt x="85969" y="457202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70613" tIns="70613" rIns="70613" bIns="70613" anchor="ctr">
                <a:noAutofit/>
              </a:bodyPr>
              <a:lstStyle/>
              <a:p>
                <a:pPr marL="0" marR="0" lvl="0" indent="0" algn="l" defTabSz="87988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9" name="TextBox 4">
                <a:extLst>
                  <a:ext uri="{FF2B5EF4-FFF2-40B4-BE49-F238E27FC236}">
                    <a16:creationId xmlns:a16="http://schemas.microsoft.com/office/drawing/2014/main" id="{BF9540B3-924B-42AA-86A3-226C3697D51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9638454" y="1849726"/>
                <a:ext cx="2095100" cy="4226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6125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35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r>
                  <a:rPr lang="en-US" b="1" kern="0" dirty="0">
                    <a:solidFill>
                      <a:srgbClr val="002960"/>
                    </a:solidFill>
                    <a:latin typeface="Arial"/>
                  </a:rPr>
                  <a:t>Step 4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9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 </a:t>
                </a: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9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Populated the  scorecard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BC55E9E-2641-4917-9614-A4AB64A99E42}"/>
                </a:ext>
              </a:extLst>
            </p:cNvPr>
            <p:cNvGrpSpPr/>
            <p:nvPr/>
          </p:nvGrpSpPr>
          <p:grpSpPr>
            <a:xfrm>
              <a:off x="6726656" y="1733073"/>
              <a:ext cx="2618827" cy="3723578"/>
              <a:chOff x="6726656" y="1733073"/>
              <a:chExt cx="2618827" cy="3723578"/>
            </a:xfrm>
          </p:grpSpPr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7F782C2A-7CFF-4E61-B91F-5E1BB426C976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6726656" y="1733073"/>
                <a:ext cx="2618827" cy="700916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0"/>
                  <a:gd name="connsiteX1" fmla="*/ 1749399 w 1828800"/>
                  <a:gd name="connsiteY1" fmla="*/ 1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1 h 914400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1 h 914402"/>
                  <a:gd name="connsiteX0" fmla="*/ 0 w 1828800"/>
                  <a:gd name="connsiteY0" fmla="*/ 0 h 914402"/>
                  <a:gd name="connsiteX1" fmla="*/ 1749399 w 1828800"/>
                  <a:gd name="connsiteY1" fmla="*/ 1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79401 w 1828800"/>
                  <a:gd name="connsiteY5" fmla="*/ 457202 h 914402"/>
                  <a:gd name="connsiteX0" fmla="*/ 0 w 1828800"/>
                  <a:gd name="connsiteY0" fmla="*/ 0 h 914402"/>
                  <a:gd name="connsiteX1" fmla="*/ 1749399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49399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118532 w 1828800"/>
                  <a:gd name="connsiteY5" fmla="*/ 457202 h 914402"/>
                  <a:gd name="connsiteX0" fmla="*/ 0 w 1828800"/>
                  <a:gd name="connsiteY0" fmla="*/ 0 h 914402"/>
                  <a:gd name="connsiteX1" fmla="*/ 1710268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710268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154534 w 1828800"/>
                  <a:gd name="connsiteY5" fmla="*/ 457202 h 914402"/>
                  <a:gd name="connsiteX0" fmla="*/ 0 w 1828800"/>
                  <a:gd name="connsiteY0" fmla="*/ 0 h 914402"/>
                  <a:gd name="connsiteX1" fmla="*/ 1674266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4266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0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152299 w 1828800"/>
                  <a:gd name="connsiteY5" fmla="*/ 457202 h 914402"/>
                  <a:gd name="connsiteX0" fmla="*/ 0 w 1828800"/>
                  <a:gd name="connsiteY0" fmla="*/ 0 h 914402"/>
                  <a:gd name="connsiteX1" fmla="*/ 167650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67650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  <a:gd name="connsiteX0" fmla="*/ 0 w 1828800"/>
                  <a:gd name="connsiteY0" fmla="*/ 0 h 914402"/>
                  <a:gd name="connsiteX1" fmla="*/ 1742831 w 1828800"/>
                  <a:gd name="connsiteY1" fmla="*/ 0 h 914402"/>
                  <a:gd name="connsiteX2" fmla="*/ 1828800 w 1828800"/>
                  <a:gd name="connsiteY2" fmla="*/ 457200 h 914402"/>
                  <a:gd name="connsiteX3" fmla="*/ 1742831 w 1828800"/>
                  <a:gd name="connsiteY3" fmla="*/ 914402 h 914402"/>
                  <a:gd name="connsiteX4" fmla="*/ 0 w 1828800"/>
                  <a:gd name="connsiteY4" fmla="*/ 914400 h 914402"/>
                  <a:gd name="connsiteX5" fmla="*/ 85969 w 1828800"/>
                  <a:gd name="connsiteY5" fmla="*/ 457202 h 9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2">
                    <a:moveTo>
                      <a:pt x="0" y="0"/>
                    </a:moveTo>
                    <a:lnTo>
                      <a:pt x="1742831" y="0"/>
                    </a:lnTo>
                    <a:lnTo>
                      <a:pt x="1828800" y="457200"/>
                    </a:lnTo>
                    <a:lnTo>
                      <a:pt x="1742831" y="914402"/>
                    </a:lnTo>
                    <a:lnTo>
                      <a:pt x="0" y="914400"/>
                    </a:lnTo>
                    <a:lnTo>
                      <a:pt x="85969" y="457202"/>
                    </a:lnTo>
                    <a:close/>
                  </a:path>
                </a:pathLst>
              </a:custGeom>
              <a:ln>
                <a:solidFill>
                  <a:schemeClr val="accent2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0613" tIns="70613" rIns="70613" bIns="70613" anchor="ctr">
                <a:noAutofit/>
              </a:bodyPr>
              <a:lstStyle/>
              <a:p>
                <a:pPr marL="0" marR="0" lvl="0" indent="0" algn="l" defTabSz="87988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4" name="TextBox 4">
                <a:extLst>
                  <a:ext uri="{FF2B5EF4-FFF2-40B4-BE49-F238E27FC236}">
                    <a16:creationId xmlns:a16="http://schemas.microsoft.com/office/drawing/2014/main" id="{3553563F-1439-4065-9470-7F07E51C5FA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6832859" y="1750749"/>
                <a:ext cx="2512624" cy="633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6125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35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9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Step 3: </a:t>
                </a: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9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Setting thresholds and prioritization of indicators </a:t>
                </a:r>
              </a:p>
            </p:txBody>
          </p:sp>
          <p:sp>
            <p:nvSpPr>
              <p:cNvPr id="46" name="Rectangle 25">
                <a:extLst>
                  <a:ext uri="{FF2B5EF4-FFF2-40B4-BE49-F238E27FC236}">
                    <a16:creationId xmlns:a16="http://schemas.microsoft.com/office/drawing/2014/main" id="{CB0BC604-FB79-4A72-A4FD-AB9A42F43412}"/>
                  </a:ext>
                </a:extLst>
              </p:cNvPr>
              <p:cNvSpPr txBox="1"/>
              <p:nvPr/>
            </p:nvSpPr>
            <p:spPr>
              <a:xfrm>
                <a:off x="6726656" y="2614373"/>
                <a:ext cx="2618827" cy="2842278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895350">
                  <a:buFontTx/>
                  <a:buNone/>
                  <a:defRPr sz="1600">
                    <a:latin typeface="+mn-lt"/>
                  </a:defRPr>
                </a:lvl1pPr>
                <a:lvl2pPr marL="193675" indent="-192088" defTabSz="895350">
                  <a:defRPr sz="1600">
                    <a:latin typeface="+mn-lt"/>
                  </a:defRPr>
                </a:lvl2pPr>
                <a:lvl3pPr marL="457200" indent="-261938" defTabSz="895350">
                  <a:buSzPct val="120000"/>
                  <a:buChar char="–"/>
                  <a:defRPr sz="1600">
                    <a:latin typeface="+mn-lt"/>
                  </a:defRPr>
                </a:lvl3pPr>
                <a:lvl4pPr marL="614363" indent="-155575" defTabSz="895350">
                  <a:buSzPct val="120000"/>
                  <a:buChar char="▫"/>
                  <a:defRPr sz="1600">
                    <a:latin typeface="+mn-lt"/>
                  </a:defRPr>
                </a:lvl4pPr>
                <a:lvl5pPr marL="746125" indent="-130175" defTabSz="895350">
                  <a:buSzPct val="89000"/>
                  <a:buChar char="-"/>
                  <a:defRPr sz="1600">
                    <a:latin typeface="+mn-lt"/>
                  </a:defRPr>
                </a:lvl5pPr>
                <a:lvl6pPr marL="12033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6pPr>
                <a:lvl7pPr marL="16605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7pPr>
                <a:lvl8pPr marL="21177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8pPr>
                <a:lvl9pPr marL="25749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latin typeface="+mn-lt"/>
                  </a:defRPr>
                </a:lvl9pPr>
              </a:lstStyle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Identified performance color thresholds </a:t>
                </a: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97607" marR="0" lvl="1" indent="-195987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lang="en-US" kern="0" dirty="0">
                    <a:solidFill>
                      <a:srgbClr val="000000"/>
                    </a:solidFill>
                    <a:latin typeface="Calibri" panose="020F0502020204030204"/>
                  </a:rPr>
                  <a:t>B</a:t>
                </a: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ased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on country/county targets. </a:t>
                </a:r>
              </a:p>
              <a:p>
                <a:pPr marL="197607" marR="0" lvl="1" indent="-195987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Prioritized indicators based on data availability: 26 indicators identified </a:t>
                </a: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620" marR="0" lvl="1" indent="0" algn="l" defTabSz="913526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2960"/>
                  </a:buClr>
                  <a:buSzPct val="125000"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50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00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30" name="Object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6"/>
          <p:cNvSpPr txBox="1"/>
          <p:nvPr>
            <p:custDataLst>
              <p:tags r:id="rId3"/>
            </p:custDataLst>
          </p:nvPr>
        </p:nvSpPr>
        <p:spPr>
          <a:xfrm>
            <a:off x="908434" y="1023414"/>
            <a:ext cx="2881688" cy="5481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77343" tIns="77343" rIns="77343" bIns="77343" rtlCol="0" anchor="t" anchorCtr="0">
            <a:noAutofit/>
          </a:bodyPr>
          <a:lstStyle>
            <a:lvl1pPr marL="0" lvl="0" indent="0" defTabSz="895350">
              <a:buFontTx/>
              <a:buNone/>
              <a:defRPr sz="1600">
                <a:latin typeface="+mn-lt"/>
              </a:defRPr>
            </a:lvl1pPr>
            <a:lvl2pPr marL="193675" lvl="1" indent="-192088" defTabSz="895350">
              <a:defRPr sz="1600">
                <a:latin typeface="+mn-lt"/>
              </a:defRPr>
            </a:lvl2pPr>
            <a:lvl3pPr marL="457200" lvl="2" indent="-261938" defTabSz="895350">
              <a:buSzPct val="120000"/>
              <a:buChar char="–"/>
              <a:defRPr sz="1600">
                <a:latin typeface="+mn-lt"/>
              </a:defRPr>
            </a:lvl3pPr>
            <a:lvl4pPr marL="614363" lvl="3" indent="-155575" defTabSz="895350">
              <a:buSzPct val="120000"/>
              <a:buChar char="▫"/>
              <a:defRPr sz="1600">
                <a:latin typeface="+mn-lt"/>
              </a:defRPr>
            </a:lvl4pPr>
            <a:lvl5pPr marL="746125" lvl="4" indent="-130175" defTabSz="895350">
              <a:buSzPct val="8900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610184" y="165999"/>
            <a:ext cx="9841586" cy="72019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Kenyan  Nutrition scorecard  indicators</a:t>
            </a: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charset="0"/>
                <a:cs typeface="Cambria"/>
              </a:rPr>
              <a:t/>
            </a:r>
            <a:b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charset="0"/>
                <a:cs typeface="Cambria"/>
              </a:rPr>
            </a:br>
            <a:endParaRPr lang="en-US" sz="2000" b="1" dirty="0"/>
          </a:p>
        </p:txBody>
      </p:sp>
      <p:sp>
        <p:nvSpPr>
          <p:cNvPr id="34" name="Rectangle 3"/>
          <p:cNvSpPr txBox="1"/>
          <p:nvPr>
            <p:custDataLst>
              <p:tags r:id="rId5"/>
            </p:custDataLst>
          </p:nvPr>
        </p:nvSpPr>
        <p:spPr>
          <a:xfrm>
            <a:off x="1244750" y="1988482"/>
            <a:ext cx="140732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lvl="0" indent="0" defTabSz="895350">
              <a:buFontTx/>
              <a:buNone/>
              <a:defRPr>
                <a:solidFill>
                  <a:schemeClr val="tx2"/>
                </a:solidFill>
                <a:latin typeface="+mn-lt"/>
              </a:defRPr>
            </a:lvl1pPr>
            <a:lvl2pPr marL="193675" lvl="1" indent="-192088" defTabSz="895350">
              <a:defRPr sz="1600">
                <a:latin typeface="+mn-lt"/>
              </a:defRPr>
            </a:lvl2pPr>
            <a:lvl3pPr marL="457200" lvl="2" indent="-261938" defTabSz="895350">
              <a:buSzPct val="120000"/>
              <a:buChar char="–"/>
              <a:defRPr sz="1600">
                <a:latin typeface="+mn-lt"/>
              </a:defRPr>
            </a:lvl3pPr>
            <a:lvl4pPr marL="614363" lvl="3" indent="-155575" defTabSz="895350">
              <a:buSzPct val="120000"/>
              <a:buChar char="▫"/>
              <a:defRPr sz="1600">
                <a:latin typeface="+mn-lt"/>
              </a:defRPr>
            </a:lvl4pPr>
            <a:lvl5pPr marL="746125" lvl="4" indent="-130175" defTabSz="895350">
              <a:buSzPct val="8900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Category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5" name="Rectangle 3"/>
          <p:cNvSpPr txBox="1"/>
          <p:nvPr>
            <p:custDataLst>
              <p:tags r:id="rId6"/>
            </p:custDataLst>
          </p:nvPr>
        </p:nvSpPr>
        <p:spPr>
          <a:xfrm>
            <a:off x="7561068" y="1676421"/>
            <a:ext cx="3106933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>
              <a:buFontTx/>
              <a:buNone/>
              <a:defRPr sz="1600">
                <a:latin typeface="+mn-lt"/>
              </a:defRPr>
            </a:lvl1pPr>
            <a:lvl2pPr marL="193675" lvl="1" indent="-192088" defTabSz="895350">
              <a:defRPr sz="1600">
                <a:latin typeface="+mn-lt"/>
              </a:defRPr>
            </a:lvl2pPr>
            <a:lvl3pPr marL="457200" lvl="2" indent="-261938" defTabSz="895350">
              <a:buSzPct val="120000"/>
              <a:buChar char="–"/>
              <a:defRPr sz="1600">
                <a:latin typeface="+mn-lt"/>
              </a:defRPr>
            </a:lvl3pPr>
            <a:lvl4pPr marL="614363" lvl="3" indent="-155575" defTabSz="895350">
              <a:buSzPct val="120000"/>
              <a:buChar char="▫"/>
              <a:defRPr sz="1600">
                <a:latin typeface="+mn-lt"/>
              </a:defRPr>
            </a:lvl4pPr>
            <a:lvl5pPr marL="746125" lvl="4" indent="-130175" defTabSz="895350">
              <a:buSzPct val="8900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marL="193675" marR="0" lvl="1" indent="-192088" algn="l" defTabSz="89535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Char char="▪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F2B675-B757-47F8-ADBA-E3A5ACD4BFA6}"/>
              </a:ext>
            </a:extLst>
          </p:cNvPr>
          <p:cNvSpPr txBox="1"/>
          <p:nvPr/>
        </p:nvSpPr>
        <p:spPr>
          <a:xfrm>
            <a:off x="5735077" y="1155934"/>
            <a:ext cx="5716693" cy="50353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 5 years wasting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 5 years Underweight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 5 years Stunting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 5 Overweight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Low Birth Weight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 5 years </a:t>
            </a:r>
            <a:r>
              <a:rPr lang="en-US" dirty="0" err="1"/>
              <a:t>Anaemia</a:t>
            </a:r>
            <a:r>
              <a:rPr lang="en-US" dirty="0"/>
              <a:t> (6-59months)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Prevalence of </a:t>
            </a:r>
            <a:r>
              <a:rPr lang="en-US" dirty="0" err="1"/>
              <a:t>Aneamia</a:t>
            </a:r>
            <a:r>
              <a:rPr lang="en-US" dirty="0"/>
              <a:t> among pregnant women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% of pregnant women who take IFAS for at least 90 days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% of infants &lt;6months on exclusive breastfeeding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%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adults 18-69 years who are overweight or obese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dietary diversity for children 6-23 months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households using an improved sanitation facility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B711B79-875A-449F-9014-29BB4887CB3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7436458" y="770692"/>
            <a:ext cx="2078446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lvl="0" indent="0" defTabSz="895350">
              <a:buFontTx/>
              <a:buNone/>
              <a:defRPr sz="1600">
                <a:latin typeface="+mn-lt"/>
              </a:defRPr>
            </a:lvl1pPr>
            <a:lvl2pPr marL="193675" lvl="1" indent="-192088" defTabSz="895350">
              <a:defRPr sz="1600">
                <a:latin typeface="+mn-lt"/>
              </a:defRPr>
            </a:lvl2pPr>
            <a:lvl3pPr marL="457200" lvl="2" indent="-261938" defTabSz="895350">
              <a:buSzPct val="120000"/>
              <a:buChar char="–"/>
              <a:defRPr sz="1600">
                <a:latin typeface="+mn-lt"/>
              </a:defRPr>
            </a:lvl3pPr>
            <a:lvl4pPr marL="614363" lvl="3" indent="-155575" defTabSz="895350">
              <a:buSzPct val="120000"/>
              <a:buChar char="▫"/>
              <a:defRPr sz="1600">
                <a:latin typeface="+mn-lt"/>
              </a:defRPr>
            </a:lvl4pPr>
            <a:lvl5pPr marL="746125" lvl="4" indent="-130175" defTabSz="895350">
              <a:buSzPct val="8900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Indicator</a:t>
            </a:r>
          </a:p>
        </p:txBody>
      </p:sp>
      <p:sp>
        <p:nvSpPr>
          <p:cNvPr id="24" name="Arrow: Striped Right 23">
            <a:extLst>
              <a:ext uri="{FF2B5EF4-FFF2-40B4-BE49-F238E27FC236}">
                <a16:creationId xmlns:a16="http://schemas.microsoft.com/office/drawing/2014/main" id="{C2A1F292-D42C-45DA-BFD6-8A21467C56A5}"/>
              </a:ext>
            </a:extLst>
          </p:cNvPr>
          <p:cNvSpPr/>
          <p:nvPr/>
        </p:nvSpPr>
        <p:spPr>
          <a:xfrm>
            <a:off x="4320209" y="342900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629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  <p:tag name="THINKCELLSHAPEDONOTDELETE" val="phQYv1nyiN0S8fbZKwcMVE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uPxG9y4Ui4.wSvZghSE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  <p:tag name="THINKCELLSHAPEDONOTDELETE" val="pNO2.waeaz068L_l4Z89p3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bEedX5KE.cfHVlOEm7I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xTIVLWF0a668Ls5jkj4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  <p:tag name="THINKCELLSHAPEDONOTDELETE" val="pNO2.waeaz068L_l4Z89p3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xTIVLWF0a668Ls5jkj4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_jCgAcDDNU.O.smjg1HjV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0j_SUfekytLfzDJN3J9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LCtScyrQ60uj.Q0lpOByL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SlqDvVeUS.wmykq7s9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lrbmW7JEiqt4LGPRFnP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GykcLVvE6Ki.2A.FLme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0e32izGEKO1x.QBO4tN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_jCgAcDDNU.O.smjg1HjV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0j_SUfekytLfzDJN3J9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DBE013D8C7604B983817C7E9012623" ma:contentTypeVersion="13" ma:contentTypeDescription="Create a new document." ma:contentTypeScope="" ma:versionID="4759bb97f929ebb65ab321d903c13500">
  <xsd:schema xmlns:xsd="http://www.w3.org/2001/XMLSchema" xmlns:xs="http://www.w3.org/2001/XMLSchema" xmlns:p="http://schemas.microsoft.com/office/2006/metadata/properties" xmlns:ns3="558c2a68-3c86-4550-8c73-07409d1eb331" xmlns:ns4="b0a39b10-22b5-49f8-8575-047a62c6bbc0" targetNamespace="http://schemas.microsoft.com/office/2006/metadata/properties" ma:root="true" ma:fieldsID="8de939500b6c431dfd3722e24caa04a1" ns3:_="" ns4:_="">
    <xsd:import namespace="558c2a68-3c86-4550-8c73-07409d1eb331"/>
    <xsd:import namespace="b0a39b10-22b5-49f8-8575-047a62c6bb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c2a68-3c86-4550-8c73-07409d1eb3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39b10-22b5-49f8-8575-047a62c6bbc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781205-0415-4628-B6E5-5D22FC10D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8c2a68-3c86-4550-8c73-07409d1eb331"/>
    <ds:schemaRef ds:uri="b0a39b10-22b5-49f8-8575-047a62c6bb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AFE775-00A2-4FE8-BCE2-2C9383E33179}">
  <ds:schemaRefs>
    <ds:schemaRef ds:uri="b0a39b10-22b5-49f8-8575-047a62c6bbc0"/>
    <ds:schemaRef ds:uri="http://schemas.microsoft.com/office/2006/documentManagement/types"/>
    <ds:schemaRef ds:uri="http://purl.org/dc/dcmitype/"/>
    <ds:schemaRef ds:uri="558c2a68-3c86-4550-8c73-07409d1eb331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5B46D8C-7038-461B-A868-E291C406C3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1197</Words>
  <Application>Microsoft Office PowerPoint</Application>
  <PresentationFormat>Widescreen</PresentationFormat>
  <Paragraphs>210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Courier New</vt:lpstr>
      <vt:lpstr>Times New Roman</vt:lpstr>
      <vt:lpstr>Wingdings</vt:lpstr>
      <vt:lpstr>1_Office Theme</vt:lpstr>
      <vt:lpstr>2_Office Theme</vt:lpstr>
      <vt:lpstr>3_Office Theme</vt:lpstr>
      <vt:lpstr>think-cell Slide</vt:lpstr>
      <vt:lpstr>PowerPoint Presentation</vt:lpstr>
      <vt:lpstr>PowerPoint Presentation</vt:lpstr>
      <vt:lpstr>The scorecard supports and strengthens existing action and accountability mechanisms</vt:lpstr>
      <vt:lpstr>The online scorecard management tool (web platform) functionalities</vt:lpstr>
      <vt:lpstr>PowerPoint Presentation</vt:lpstr>
      <vt:lpstr>Why the Kenya Nutrition Scorecard </vt:lpstr>
      <vt:lpstr>The Kenya Nutrition  Scorecard  Milestones </vt:lpstr>
      <vt:lpstr>PowerPoint Presentation</vt:lpstr>
      <vt:lpstr>The Kenyan  Nutrition scorecard  indicators </vt:lpstr>
      <vt:lpstr>PowerPoint Presentation</vt:lpstr>
      <vt:lpstr>PowerPoint Presentation</vt:lpstr>
      <vt:lpstr>KENYA NUTRITION SCORECARD: (Q2/2020)</vt:lpstr>
      <vt:lpstr>Development Process- Experiences</vt:lpstr>
      <vt:lpstr>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Kinyua</dc:creator>
  <cp:lastModifiedBy>Leila Odhiambo</cp:lastModifiedBy>
  <cp:revision>92</cp:revision>
  <dcterms:created xsi:type="dcterms:W3CDTF">2020-09-17T08:23:15Z</dcterms:created>
  <dcterms:modified xsi:type="dcterms:W3CDTF">2020-10-14T15:43:16Z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0x010100F3DBE013D8C7604B983817C7E9012623</vt:lpwstr>
  </property>
</Properties>
</file>